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</p:sldMasterIdLst>
  <p:notesMasterIdLst>
    <p:notesMasterId r:id="rId13"/>
  </p:notesMasterIdLst>
  <p:sldIdLst>
    <p:sldId id="256" r:id="rId5"/>
    <p:sldId id="1982" r:id="rId6"/>
    <p:sldId id="1983" r:id="rId7"/>
    <p:sldId id="262" r:id="rId8"/>
    <p:sldId id="264" r:id="rId9"/>
    <p:sldId id="1984" r:id="rId10"/>
    <p:sldId id="1985" r:id="rId11"/>
    <p:sldId id="1971" r:id="rId12"/>
  </p:sldIdLst>
  <p:sldSz cx="18288000" cy="10287000"/>
  <p:notesSz cx="6858000" cy="9144000"/>
  <p:embeddedFontLst>
    <p:embeddedFont>
      <p:font typeface="Helios" panose="020B0604020202020204" charset="0"/>
      <p:regular r:id="rId14"/>
    </p:embeddedFont>
    <p:embeddedFont>
      <p:font typeface="Klein Bold" panose="020B0604020202020204" charset="0"/>
      <p:regular r:id="rId15"/>
    </p:embeddedFont>
    <p:embeddedFont>
      <p:font typeface="Rubik" panose="020B0604020202020204" charset="0"/>
      <p:regular r:id="rId16"/>
    </p:embeddedFont>
    <p:embeddedFont>
      <p:font typeface="Rubik Bold" panose="020B0604020202020204" charset="0"/>
      <p:regular r:id="rId17"/>
    </p:embeddedFont>
    <p:embeddedFont>
      <p:font typeface="Rubik Semi-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1" userDrawn="1">
          <p15:clr>
            <a:srgbClr val="A4A3A4"/>
          </p15:clr>
        </p15:guide>
        <p15:guide id="2" pos="4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8B1"/>
    <a:srgbClr val="7F7F7F"/>
    <a:srgbClr val="313B4D"/>
    <a:srgbClr val="5CB85C"/>
    <a:srgbClr val="4B5D74"/>
    <a:srgbClr val="ED7D31"/>
    <a:srgbClr val="FBA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83" y="43"/>
      </p:cViewPr>
      <p:guideLst>
        <p:guide orient="horz" pos="2401"/>
        <p:guide pos="4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59271-3907-4F94-AD52-1BD5F84661D5}" type="datetimeFigureOut">
              <a:t>15.01.2025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1D389-A448-4254-80D9-DE36E0E5A1B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1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246D19-728F-44BA-AF57-3A4FAD4E65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5" y="770381"/>
            <a:ext cx="5582426" cy="5879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846C0E-C4D6-41F7-9A57-1EC37CCC4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56" y="-1"/>
            <a:ext cx="10608845" cy="1033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46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368A2FF-3C91-44AB-B460-5E503F9BD3A0}"/>
              </a:ext>
            </a:extLst>
          </p:cNvPr>
          <p:cNvSpPr/>
          <p:nvPr userDrawn="1"/>
        </p:nvSpPr>
        <p:spPr>
          <a:xfrm>
            <a:off x="0" y="-1"/>
            <a:ext cx="18288000" cy="10331834"/>
          </a:xfrm>
          <a:prstGeom prst="rect">
            <a:avLst/>
          </a:prstGeom>
          <a:solidFill>
            <a:srgbClr val="B9B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5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246D19-728F-44BA-AF57-3A4FAD4E65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5" y="770381"/>
            <a:ext cx="5582426" cy="5879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846C0E-C4D6-41F7-9A57-1EC37CCC4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56" y="-1"/>
            <a:ext cx="10608845" cy="1033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2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4" r:id="rId8"/>
    <p:sldLayoutId id="2147483657" r:id="rId9"/>
    <p:sldLayoutId id="2147483676" r:id="rId10"/>
    <p:sldLayoutId id="2147483659" r:id="rId11"/>
    <p:sldLayoutId id="2147483649" r:id="rId12"/>
    <p:sldLayoutId id="214748365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5.png"/><Relationship Id="rId5" Type="http://schemas.openxmlformats.org/officeDocument/2006/relationships/image" Target="../media/image16.svg"/><Relationship Id="rId10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/>
          <p:cNvSpPr/>
          <p:nvPr/>
        </p:nvSpPr>
        <p:spPr>
          <a:xfrm>
            <a:off x="4995411" y="1564417"/>
            <a:ext cx="3281830" cy="755582"/>
          </a:xfrm>
          <a:custGeom>
            <a:avLst/>
            <a:gdLst/>
            <a:ahLst/>
            <a:cxnLst/>
            <a:rect l="l" t="t" r="r" b="b"/>
            <a:pathLst>
              <a:path w="3281830" h="755581">
                <a:moveTo>
                  <a:pt x="0" y="0"/>
                </a:moveTo>
                <a:lnTo>
                  <a:pt x="3281830" y="0"/>
                </a:lnTo>
                <a:lnTo>
                  <a:pt x="3281830" y="755581"/>
                </a:lnTo>
                <a:lnTo>
                  <a:pt x="0" y="755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5" b="-2632"/>
            </a:stretch>
          </a:blipFill>
        </p:spPr>
      </p:sp>
      <p:sp>
        <p:nvSpPr>
          <p:cNvPr id="13" name="AutoShape 3"/>
          <p:cNvSpPr/>
          <p:nvPr/>
        </p:nvSpPr>
        <p:spPr>
          <a:xfrm>
            <a:off x="1028747" y="1323975"/>
            <a:ext cx="7129222" cy="0"/>
          </a:xfrm>
          <a:prstGeom prst="line">
            <a:avLst/>
          </a:prstGeom>
          <a:ln w="123825" cap="rnd">
            <a:solidFill>
              <a:srgbClr val="1678B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4"/>
          <p:cNvSpPr txBox="1"/>
          <p:nvPr/>
        </p:nvSpPr>
        <p:spPr>
          <a:xfrm>
            <a:off x="3052569" y="7355466"/>
            <a:ext cx="8019743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2499" spc="-9" dirty="0">
                <a:solidFill>
                  <a:srgbClr val="313B4D"/>
                </a:solidFill>
                <a:latin typeface="Rubik"/>
              </a:rPr>
              <a:t>УПРАВЛЯЙТЕ </a:t>
            </a:r>
            <a:r>
              <a:rPr lang="ru-RU" sz="2499" spc="-9" dirty="0">
                <a:solidFill>
                  <a:srgbClr val="313B4D"/>
                </a:solidFill>
                <a:latin typeface="Rubik"/>
              </a:rPr>
              <a:t>КОРПОРАТИВНЫМИ ФАЙЛАМИ</a:t>
            </a:r>
            <a:r>
              <a:rPr lang="en-US" sz="2499" spc="-9" dirty="0">
                <a:solidFill>
                  <a:srgbClr val="313B4D"/>
                </a:solidFill>
                <a:latin typeface="Rubik"/>
              </a:rPr>
              <a:t> ЛЕГКО И ДИНАМИЧНО</a:t>
            </a:r>
          </a:p>
        </p:txBody>
      </p:sp>
      <p:sp>
        <p:nvSpPr>
          <p:cNvPr id="16" name="AutoShape 6"/>
          <p:cNvSpPr/>
          <p:nvPr/>
        </p:nvSpPr>
        <p:spPr>
          <a:xfrm>
            <a:off x="9144058" y="1321594"/>
            <a:ext cx="5086777" cy="4762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5"/>
          <p:cNvSpPr txBox="1"/>
          <p:nvPr/>
        </p:nvSpPr>
        <p:spPr>
          <a:xfrm>
            <a:off x="3052569" y="4228746"/>
            <a:ext cx="13331680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776"/>
              </a:lnSpc>
            </a:pPr>
            <a:r>
              <a:rPr lang="ru-RU" sz="7200" b="1" dirty="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Хранение файлов</a:t>
            </a:r>
            <a:r>
              <a:rPr lang="ru-BY" sz="7200" b="1" dirty="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 на внешних ресурсах</a:t>
            </a:r>
            <a:endParaRPr lang="en-US" sz="7200" b="1" dirty="0">
              <a:solidFill>
                <a:srgbClr val="313B4D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sp>
        <p:nvSpPr>
          <p:cNvPr id="24" name="TextBox 7"/>
          <p:cNvSpPr txBox="1"/>
          <p:nvPr/>
        </p:nvSpPr>
        <p:spPr>
          <a:xfrm>
            <a:off x="3052569" y="6406839"/>
            <a:ext cx="10210800" cy="630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60"/>
              </a:lnSpc>
              <a:spcBef>
                <a:spcPct val="0"/>
              </a:spcBef>
            </a:pPr>
            <a:r>
              <a:rPr lang="ru-RU" sz="4500" b="1" u="none" strike="noStrike" dirty="0">
                <a:solidFill>
                  <a:srgbClr val="313B4D"/>
                </a:solidFill>
                <a:latin typeface="Rubik Semi-Bold"/>
              </a:rPr>
              <a:t>для</a:t>
            </a:r>
            <a:r>
              <a:rPr lang="en-US" sz="4500" b="1" u="none" strike="noStrike" dirty="0">
                <a:solidFill>
                  <a:srgbClr val="313B4D"/>
                </a:solidFill>
                <a:latin typeface="Rubik Semi-Bold"/>
              </a:rPr>
              <a:t> </a:t>
            </a:r>
            <a:r>
              <a:rPr lang="en-US" sz="4500" b="1" u="none" strike="noStrike" dirty="0" err="1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платформ</a:t>
            </a:r>
            <a:r>
              <a:rPr lang="ru-RU" sz="4500" b="1" u="none" strike="noStrike" dirty="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ы</a:t>
            </a:r>
            <a:r>
              <a:rPr lang="en-US" sz="4500" b="1" u="none" strike="noStrike" dirty="0">
                <a:solidFill>
                  <a:srgbClr val="313B4D"/>
                </a:solidFill>
                <a:latin typeface="Rubik Semi-Bold"/>
              </a:rPr>
              <a:t> </a:t>
            </a:r>
            <a:r>
              <a:rPr lang="en-US" sz="4500" b="1" u="none" strike="noStrike" dirty="0">
                <a:solidFill>
                  <a:srgbClr val="ED7D31"/>
                </a:solidFill>
                <a:latin typeface="Rubik Semi-Bold"/>
              </a:rPr>
              <a:t>BPM</a:t>
            </a:r>
            <a:r>
              <a:rPr lang="en-US" sz="4500" b="1" u="none" strike="noStrike" dirty="0">
                <a:solidFill>
                  <a:srgbClr val="313B4D"/>
                </a:solidFill>
                <a:latin typeface="Rubik Semi-Bold"/>
              </a:rPr>
              <a:t>Soft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892ECA4-2CD8-FCBC-1B2C-D8DE24C07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9406" y="1728176"/>
            <a:ext cx="5131429" cy="4814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85702" y="1121682"/>
            <a:ext cx="11655874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000" b="1">
                <a:solidFill>
                  <a:srgbClr val="313B4D"/>
                </a:solidFill>
                <a:latin typeface="Rubik Bold"/>
              </a:rPr>
              <a:t>О НАШЕЙ </a:t>
            </a:r>
            <a:r>
              <a:rPr lang="en-US" sz="6000" b="1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КОМПАНИИ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85700" y="2593850"/>
            <a:ext cx="13951891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30"/>
              </a:lnSpc>
            </a:pPr>
            <a:r>
              <a:rPr lang="en-US" sz="2100">
                <a:solidFill>
                  <a:srgbClr val="313B4D"/>
                </a:solidFill>
                <a:latin typeface="Rubik"/>
              </a:rPr>
              <a:t>Компания «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Программные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Технологии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»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занимается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внедрением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проектов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по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автоматизации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бизнес-процессов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, а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также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разработкой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продуктов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на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платформе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BPMSoft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.</a:t>
            </a:r>
            <a:endParaRPr lang="ru-RU" sz="2100">
              <a:solidFill>
                <a:srgbClr val="313B4D"/>
              </a:solidFill>
              <a:latin typeface="Rubik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542269" y="846842"/>
            <a:ext cx="0" cy="872338"/>
          </a:xfrm>
          <a:prstGeom prst="line">
            <a:avLst/>
          </a:prstGeom>
          <a:ln w="123825" cap="rnd">
            <a:solidFill>
              <a:srgbClr val="1678B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542269" y="1283010"/>
            <a:ext cx="0" cy="872338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3"/>
          <p:cNvSpPr txBox="1"/>
          <p:nvPr/>
        </p:nvSpPr>
        <p:spPr>
          <a:xfrm>
            <a:off x="2020859" y="3758241"/>
            <a:ext cx="13951891" cy="4822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30"/>
              </a:lnSpc>
            </a:pPr>
            <a:r>
              <a:rPr lang="ru-RU" sz="2100">
                <a:solidFill>
                  <a:srgbClr val="313B4D"/>
                </a:solidFill>
                <a:latin typeface="Rubik"/>
              </a:rPr>
              <a:t>Мы работаем на рынке с 2003 года.</a:t>
            </a:r>
          </a:p>
          <a:p>
            <a:pPr>
              <a:lnSpc>
                <a:spcPts val="2730"/>
              </a:lnSpc>
            </a:pPr>
            <a:endParaRPr lang="ru-RU" sz="2100">
              <a:solidFill>
                <a:srgbClr val="313B4D"/>
              </a:solidFill>
              <a:latin typeface="Rubik"/>
            </a:endParaRPr>
          </a:p>
          <a:p>
            <a:pPr>
              <a:lnSpc>
                <a:spcPts val="2730"/>
              </a:lnSpc>
            </a:pPr>
            <a:r>
              <a:rPr lang="ru-RU" sz="2100">
                <a:solidFill>
                  <a:srgbClr val="313B4D"/>
                </a:solidFill>
                <a:latin typeface="Rubik"/>
              </a:rPr>
              <a:t>Наш опыт – это наша сила. Мы внедряем проекты различной сложности, отраслевой специализации и удаленности уже более 10 лет и являемся экспертами в следующих сферах:</a:t>
            </a:r>
          </a:p>
          <a:p>
            <a:pPr>
              <a:lnSpc>
                <a:spcPts val="2730"/>
              </a:lnSpc>
            </a:pPr>
            <a:endParaRPr lang="ru-RU" sz="2100">
              <a:solidFill>
                <a:srgbClr val="313B4D"/>
              </a:solidFill>
              <a:latin typeface="Rubik"/>
            </a:endParaRPr>
          </a:p>
          <a:p>
            <a:pPr marL="342900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ru-RU" sz="2100">
                <a:solidFill>
                  <a:srgbClr val="313B4D"/>
                </a:solidFill>
                <a:latin typeface="Rubik"/>
              </a:rPr>
              <a:t>документооборот</a:t>
            </a:r>
          </a:p>
          <a:p>
            <a:pPr marL="342900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ru-RU" sz="2100">
                <a:solidFill>
                  <a:srgbClr val="313B4D"/>
                </a:solidFill>
                <a:latin typeface="Rubik"/>
              </a:rPr>
              <a:t>маркетинг и программы лояльности</a:t>
            </a:r>
          </a:p>
          <a:p>
            <a:pPr marL="342900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ru-RU" sz="2100">
                <a:solidFill>
                  <a:srgbClr val="313B4D"/>
                </a:solidFill>
                <a:latin typeface="Rubik"/>
              </a:rPr>
              <a:t>интеграция с платформой 1С</a:t>
            </a:r>
          </a:p>
          <a:p>
            <a:pPr marL="342900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endParaRPr lang="ru-RU" sz="2100">
              <a:solidFill>
                <a:srgbClr val="313B4D"/>
              </a:solidFill>
              <a:latin typeface="Rubik"/>
            </a:endParaRPr>
          </a:p>
          <a:p>
            <a:pPr>
              <a:lnSpc>
                <a:spcPts val="2730"/>
              </a:lnSpc>
            </a:pPr>
            <a:r>
              <a:rPr lang="ru-RU" sz="2100">
                <a:solidFill>
                  <a:srgbClr val="313B4D"/>
                </a:solidFill>
                <a:latin typeface="Rubik"/>
              </a:rPr>
              <a:t>География наших проектов – Россия, СНГ и Европа.</a:t>
            </a:r>
          </a:p>
          <a:p>
            <a:pPr>
              <a:lnSpc>
                <a:spcPts val="2730"/>
              </a:lnSpc>
            </a:pPr>
            <a:endParaRPr lang="ru-RU" sz="2100">
              <a:solidFill>
                <a:srgbClr val="313B4D"/>
              </a:solidFill>
              <a:latin typeface="Rubik"/>
            </a:endParaRPr>
          </a:p>
          <a:p>
            <a:pPr>
              <a:lnSpc>
                <a:spcPts val="2730"/>
              </a:lnSpc>
            </a:pPr>
            <a:r>
              <a:rPr lang="ru-RU" sz="2100">
                <a:solidFill>
                  <a:srgbClr val="313B4D"/>
                </a:solidFill>
                <a:latin typeface="Rubik"/>
              </a:rPr>
              <a:t>Движущей силой компании и не иссякающим источником ее энергии является коллектив «Программных Технологий», в который входят более 40 экспертов. Каждый из них талантлив в своей сфере и постоянно совершенствуется в соответствии с тенденциями рынка.</a:t>
            </a:r>
          </a:p>
        </p:txBody>
      </p:sp>
    </p:spTree>
    <p:extLst>
      <p:ext uri="{BB962C8B-B14F-4D97-AF65-F5344CB8AC3E}">
        <p14:creationId xmlns:p14="http://schemas.microsoft.com/office/powerpoint/2010/main" val="280559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895441" y="1625926"/>
            <a:ext cx="11761816" cy="925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  <a:spcBef>
                <a:spcPct val="0"/>
              </a:spcBef>
            </a:pPr>
            <a:r>
              <a:rPr lang="en-US" sz="6000" u="none" strike="noStrike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РАЗРАБОТЧИК ​И ИНТЕГРАТОР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63706" y="5013004"/>
            <a:ext cx="1749921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2</a:t>
            </a:r>
            <a:r>
              <a:rPr lang="ru-RU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1</a:t>
            </a:r>
            <a:r>
              <a:rPr lang="en-US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 </a:t>
            </a:r>
            <a:r>
              <a:rPr lang="ru-RU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год</a:t>
            </a:r>
            <a:r>
              <a:rPr lang="en-US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​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500" err="1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на</a:t>
            </a:r>
            <a:r>
              <a:rPr lang="en-US" sz="25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 </a:t>
            </a:r>
            <a:r>
              <a:rPr lang="en-US" sz="2500" err="1">
                <a:solidFill>
                  <a:srgbClr val="313B4D"/>
                </a:solidFill>
                <a:latin typeface="Rubik"/>
              </a:rPr>
              <a:t>рынке</a:t>
            </a:r>
            <a:r>
              <a:rPr lang="en-US" sz="25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 IT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14760" y="5013004"/>
            <a:ext cx="2344638" cy="79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3</a:t>
            </a:r>
            <a:r>
              <a:rPr lang="ru-RU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98</a:t>
            </a:r>
            <a:r>
              <a:rPr lang="en-US" sz="2500" b="1">
                <a:solidFill>
                  <a:srgbClr val="000000"/>
                </a:solidFill>
                <a:latin typeface="Rubik" panose="020B0604020202020204" charset="0"/>
                <a:cs typeface="Rubik" panose="020B0604020202020204" charset="0"/>
              </a:rPr>
              <a:t> </a:t>
            </a:r>
            <a:r>
              <a:rPr lang="en-US" sz="2500" err="1">
                <a:solidFill>
                  <a:srgbClr val="313B4D"/>
                </a:solidFill>
                <a:latin typeface="Rubik"/>
              </a:rPr>
              <a:t>проектов</a:t>
            </a:r>
            <a:endParaRPr lang="en-US" sz="2500">
              <a:solidFill>
                <a:srgbClr val="000000"/>
              </a:solidFill>
              <a:latin typeface="Rubik" panose="020B0604020202020204" charset="0"/>
              <a:cs typeface="Rubik" panose="020B0604020202020204" charset="0"/>
            </a:endParaRP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Rubik" panose="020B0604020202020204" charset="0"/>
                <a:cs typeface="Rubik" panose="020B0604020202020204" charset="0"/>
              </a:rPr>
              <a:t>в </a:t>
            </a:r>
            <a:r>
              <a:rPr lang="en-US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1</a:t>
            </a:r>
            <a:r>
              <a:rPr lang="ru-RU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2</a:t>
            </a:r>
            <a:r>
              <a:rPr lang="en-US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 </a:t>
            </a:r>
            <a:r>
              <a:rPr lang="en-US" sz="2500" err="1">
                <a:solidFill>
                  <a:srgbClr val="313B4D"/>
                </a:solidFill>
                <a:latin typeface="Rubik"/>
              </a:rPr>
              <a:t>странах</a:t>
            </a:r>
            <a:endParaRPr lang="en-US" sz="2500">
              <a:solidFill>
                <a:srgbClr val="313B4D"/>
              </a:solidFill>
              <a:latin typeface="Rubik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80527" y="5013004"/>
            <a:ext cx="2691731" cy="791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4</a:t>
            </a:r>
            <a:r>
              <a:rPr lang="ru-RU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2</a:t>
            </a:r>
            <a:r>
              <a:rPr lang="en-US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 </a:t>
            </a:r>
            <a:r>
              <a:rPr lang="en-US" sz="2500" err="1">
                <a:solidFill>
                  <a:srgbClr val="313B4D"/>
                </a:solidFill>
                <a:latin typeface="Rubik"/>
              </a:rPr>
              <a:t>эксперт</a:t>
            </a:r>
            <a:r>
              <a:rPr lang="ru-RU" sz="2500">
                <a:solidFill>
                  <a:srgbClr val="313B4D"/>
                </a:solidFill>
                <a:latin typeface="Rubik"/>
              </a:rPr>
              <a:t>а</a:t>
            </a:r>
            <a:r>
              <a:rPr lang="en-US" sz="2500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​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ru-RU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в 4</a:t>
            </a:r>
            <a:r>
              <a:rPr lang="en-US" sz="2500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 </a:t>
            </a:r>
            <a:r>
              <a:rPr lang="en-US" sz="2500" err="1">
                <a:solidFill>
                  <a:srgbClr val="313B4D"/>
                </a:solidFill>
                <a:latin typeface="Rubik"/>
              </a:rPr>
              <a:t>направления</a:t>
            </a:r>
            <a:r>
              <a:rPr lang="ru-RU" sz="2500">
                <a:solidFill>
                  <a:srgbClr val="313B4D"/>
                </a:solidFill>
                <a:latin typeface="Rubik"/>
              </a:rPr>
              <a:t>х</a:t>
            </a:r>
            <a:endParaRPr lang="en-US" sz="2500">
              <a:solidFill>
                <a:srgbClr val="313B4D"/>
              </a:solidFill>
              <a:latin typeface="Rubik"/>
            </a:endParaRPr>
          </a:p>
        </p:txBody>
      </p:sp>
      <p:sp>
        <p:nvSpPr>
          <p:cNvPr id="18" name="AutoShape 10"/>
          <p:cNvSpPr/>
          <p:nvPr/>
        </p:nvSpPr>
        <p:spPr>
          <a:xfrm>
            <a:off x="-1355939" y="2826116"/>
            <a:ext cx="5086777" cy="4762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6" b="37751"/>
          <a:stretch/>
        </p:blipFill>
        <p:spPr>
          <a:xfrm>
            <a:off x="9954570" y="3549926"/>
            <a:ext cx="3727256" cy="26218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7" t="17887" r="1"/>
          <a:stretch/>
        </p:blipFill>
        <p:spPr>
          <a:xfrm flipH="1">
            <a:off x="9957813" y="6146070"/>
            <a:ext cx="3746199" cy="22939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r="623" b="7061"/>
          <a:stretch/>
        </p:blipFill>
        <p:spPr>
          <a:xfrm>
            <a:off x="13679446" y="3549926"/>
            <a:ext cx="3451159" cy="25964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24948" r="-23" b="30106"/>
          <a:stretch/>
        </p:blipFill>
        <p:spPr>
          <a:xfrm>
            <a:off x="13679446" y="6140026"/>
            <a:ext cx="3451159" cy="229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1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/>
          <p:cNvSpPr/>
          <p:nvPr/>
        </p:nvSpPr>
        <p:spPr>
          <a:xfrm>
            <a:off x="750470" y="622335"/>
            <a:ext cx="3281830" cy="755581"/>
          </a:xfrm>
          <a:custGeom>
            <a:avLst/>
            <a:gdLst/>
            <a:ahLst/>
            <a:cxnLst/>
            <a:rect l="l" t="t" r="r" b="b"/>
            <a:pathLst>
              <a:path w="3281830" h="755581">
                <a:moveTo>
                  <a:pt x="0" y="0"/>
                </a:moveTo>
                <a:lnTo>
                  <a:pt x="3281830" y="0"/>
                </a:lnTo>
                <a:lnTo>
                  <a:pt x="3281830" y="755580"/>
                </a:lnTo>
                <a:lnTo>
                  <a:pt x="0" y="755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5" b="-2632"/>
            </a:stretch>
          </a:blipFill>
        </p:spPr>
      </p:sp>
      <p:sp>
        <p:nvSpPr>
          <p:cNvPr id="6" name="TextBox 2"/>
          <p:cNvSpPr txBox="1"/>
          <p:nvPr/>
        </p:nvSpPr>
        <p:spPr>
          <a:xfrm>
            <a:off x="0" y="4531802"/>
            <a:ext cx="18288000" cy="925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ru-RU" sz="6000" b="1">
                <a:solidFill>
                  <a:srgbClr val="313B4D"/>
                </a:solidFill>
                <a:latin typeface="Rubik Bold"/>
              </a:rPr>
              <a:t>ОБЗОР</a:t>
            </a:r>
            <a:endParaRPr lang="en-US" sz="6000" b="1">
              <a:solidFill>
                <a:srgbClr val="313B4D"/>
              </a:solidFill>
              <a:latin typeface="Rubik Bold"/>
            </a:endParaRPr>
          </a:p>
        </p:txBody>
      </p:sp>
      <p:sp>
        <p:nvSpPr>
          <p:cNvPr id="7" name="AutoShape 5"/>
          <p:cNvSpPr/>
          <p:nvPr/>
        </p:nvSpPr>
        <p:spPr>
          <a:xfrm>
            <a:off x="1284538" y="4280050"/>
            <a:ext cx="0" cy="872338"/>
          </a:xfrm>
          <a:prstGeom prst="line">
            <a:avLst/>
          </a:prstGeom>
          <a:ln w="123825" cap="rnd">
            <a:solidFill>
              <a:srgbClr val="1678B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6"/>
          <p:cNvSpPr/>
          <p:nvPr/>
        </p:nvSpPr>
        <p:spPr>
          <a:xfrm>
            <a:off x="1284538" y="4871747"/>
            <a:ext cx="0" cy="872338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7CBAA57-9572-707C-2314-F10B82818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30733" y="717990"/>
            <a:ext cx="5131429" cy="481457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7C00C768-6B47-DB1B-C86C-9D5AE70D4150}"/>
              </a:ext>
            </a:extLst>
          </p:cNvPr>
          <p:cNvSpPr txBox="1"/>
          <p:nvPr/>
        </p:nvSpPr>
        <p:spPr>
          <a:xfrm>
            <a:off x="4586204" y="5307916"/>
            <a:ext cx="9115591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19"/>
              </a:lnSpc>
              <a:spcBef>
                <a:spcPct val="0"/>
              </a:spcBef>
            </a:pPr>
            <a:r>
              <a:rPr lang="ru-RU" sz="6000" b="1" u="none" strike="noStrike" dirty="0">
                <a:solidFill>
                  <a:srgbClr val="ED7D31"/>
                </a:solidFill>
                <a:latin typeface="Rubik" panose="020B0604020202020204" charset="0"/>
                <a:cs typeface="Rubik" panose="020B0604020202020204" charset="0"/>
              </a:rPr>
              <a:t>продукта</a:t>
            </a:r>
            <a:endParaRPr lang="en-US" sz="6000" b="1" u="none" strike="noStrike" dirty="0">
              <a:solidFill>
                <a:srgbClr val="313B4D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25273" y="2876346"/>
            <a:ext cx="6761906" cy="5645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12774" lvl="1" indent="-342900">
              <a:lnSpc>
                <a:spcPts val="3749"/>
              </a:lnSpc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srgbClr val="313B4D"/>
                </a:solidFill>
                <a:latin typeface="Rubik"/>
              </a:rPr>
              <a:t>Поддержка работы с абсолютным большинством доступных директорий хранения файлов:</a:t>
            </a:r>
          </a:p>
          <a:p>
            <a:pPr marL="1069974" lvl="2" indent="-342900">
              <a:lnSpc>
                <a:spcPts val="3749"/>
              </a:lnSpc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313B4D"/>
                </a:solidFill>
                <a:latin typeface="Rubik"/>
              </a:rPr>
              <a:t>База данных – файлы сохраняются непосредственно в базу данных, связанную с приложением </a:t>
            </a:r>
            <a:r>
              <a:rPr lang="en-US" sz="2400" dirty="0">
                <a:solidFill>
                  <a:srgbClr val="313B4D"/>
                </a:solidFill>
                <a:latin typeface="Rubik"/>
              </a:rPr>
              <a:t>BPMSoft</a:t>
            </a:r>
            <a:r>
              <a:rPr lang="ru-RU" sz="2400" dirty="0">
                <a:solidFill>
                  <a:srgbClr val="313B4D"/>
                </a:solidFill>
                <a:latin typeface="Rubik"/>
              </a:rPr>
              <a:t>;</a:t>
            </a:r>
          </a:p>
          <a:p>
            <a:pPr marL="1069974" lvl="2" indent="-342900">
              <a:lnSpc>
                <a:spcPts val="3749"/>
              </a:lnSpc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313B4D"/>
                </a:solidFill>
                <a:latin typeface="Rubik"/>
              </a:rPr>
              <a:t>Файловая система – файлы сохраняются в файловую систему на сервере приложения </a:t>
            </a:r>
            <a:r>
              <a:rPr lang="en-US" sz="2400" dirty="0">
                <a:solidFill>
                  <a:srgbClr val="313B4D"/>
                </a:solidFill>
                <a:latin typeface="Rubik"/>
              </a:rPr>
              <a:t>BPMSoft</a:t>
            </a:r>
            <a:r>
              <a:rPr lang="ru-RU" sz="2400" dirty="0">
                <a:solidFill>
                  <a:srgbClr val="313B4D"/>
                </a:solidFill>
                <a:latin typeface="Rubik"/>
              </a:rPr>
              <a:t>;</a:t>
            </a:r>
          </a:p>
          <a:p>
            <a:pPr marL="1069974" lvl="2" indent="-342900">
              <a:lnSpc>
                <a:spcPts val="3749"/>
              </a:lnSpc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313B4D"/>
                </a:solidFill>
                <a:latin typeface="Rubik"/>
              </a:rPr>
              <a:t>Microsoft </a:t>
            </a:r>
            <a:r>
              <a:rPr lang="ru-RU" sz="2400" dirty="0" err="1">
                <a:solidFill>
                  <a:srgbClr val="313B4D"/>
                </a:solidFill>
                <a:latin typeface="Rubik"/>
              </a:rPr>
              <a:t>OneDrive</a:t>
            </a:r>
            <a:r>
              <a:rPr lang="ru-RU" sz="2400" dirty="0">
                <a:solidFill>
                  <a:srgbClr val="313B4D"/>
                </a:solidFill>
                <a:latin typeface="Rubik"/>
              </a:rPr>
              <a:t> – файлы сохраняются в облачный сервис Microsoft </a:t>
            </a:r>
            <a:r>
              <a:rPr lang="ru-RU" sz="2400" dirty="0" err="1">
                <a:solidFill>
                  <a:srgbClr val="313B4D"/>
                </a:solidFill>
                <a:latin typeface="Rubik"/>
              </a:rPr>
              <a:t>OneDrive</a:t>
            </a:r>
            <a:r>
              <a:rPr lang="ru-RU" sz="2400" dirty="0">
                <a:solidFill>
                  <a:srgbClr val="313B4D"/>
                </a:solidFill>
                <a:latin typeface="Rubik"/>
              </a:rPr>
              <a:t>;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1028700" y="580551"/>
            <a:ext cx="10453766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BY" sz="4500" dirty="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Возможности работы с разными типами хранилищ данных</a:t>
            </a:r>
            <a:endParaRPr lang="ru-RU" sz="4500" dirty="0">
              <a:solidFill>
                <a:srgbClr val="313B4D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sp>
        <p:nvSpPr>
          <p:cNvPr id="8" name="AutoShape 10"/>
          <p:cNvSpPr/>
          <p:nvPr/>
        </p:nvSpPr>
        <p:spPr>
          <a:xfrm>
            <a:off x="-2765639" y="2277691"/>
            <a:ext cx="5086777" cy="4762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Freeform 5"/>
          <p:cNvSpPr/>
          <p:nvPr/>
        </p:nvSpPr>
        <p:spPr>
          <a:xfrm>
            <a:off x="7612017" y="2876344"/>
            <a:ext cx="9786711" cy="5946142"/>
          </a:xfrm>
          <a:custGeom>
            <a:avLst/>
            <a:gdLst/>
            <a:ahLst/>
            <a:cxnLst/>
            <a:rect l="l" t="t" r="r" b="b"/>
            <a:pathLst>
              <a:path w="8617327" h="5235655">
                <a:moveTo>
                  <a:pt x="0" y="358809"/>
                </a:moveTo>
                <a:cubicBezTo>
                  <a:pt x="0" y="160539"/>
                  <a:pt x="192354" y="0"/>
                  <a:pt x="429053" y="0"/>
                </a:cubicBezTo>
                <a:lnTo>
                  <a:pt x="8188275" y="0"/>
                </a:lnTo>
                <a:lnTo>
                  <a:pt x="8188275" y="43156"/>
                </a:lnTo>
                <a:lnTo>
                  <a:pt x="8188275" y="0"/>
                </a:lnTo>
                <a:cubicBezTo>
                  <a:pt x="8424974" y="0"/>
                  <a:pt x="8617327" y="160539"/>
                  <a:pt x="8617327" y="358809"/>
                </a:cubicBezTo>
                <a:lnTo>
                  <a:pt x="8565935" y="358809"/>
                </a:lnTo>
                <a:lnTo>
                  <a:pt x="8617327" y="358809"/>
                </a:lnTo>
                <a:lnTo>
                  <a:pt x="8617327" y="4876721"/>
                </a:lnTo>
                <a:lnTo>
                  <a:pt x="8565935" y="4876721"/>
                </a:lnTo>
                <a:lnTo>
                  <a:pt x="8617327" y="4876721"/>
                </a:lnTo>
                <a:cubicBezTo>
                  <a:pt x="8617327" y="5075114"/>
                  <a:pt x="8424974" y="5235530"/>
                  <a:pt x="8188275" y="5235530"/>
                </a:cubicBezTo>
                <a:lnTo>
                  <a:pt x="8188275" y="5192375"/>
                </a:lnTo>
                <a:lnTo>
                  <a:pt x="8188275" y="5235530"/>
                </a:lnTo>
                <a:lnTo>
                  <a:pt x="429053" y="5235530"/>
                </a:lnTo>
                <a:lnTo>
                  <a:pt x="429053" y="5192375"/>
                </a:lnTo>
                <a:lnTo>
                  <a:pt x="429053" y="5235530"/>
                </a:lnTo>
                <a:cubicBezTo>
                  <a:pt x="192354" y="5235655"/>
                  <a:pt x="0" y="5075114"/>
                  <a:pt x="0" y="4876721"/>
                </a:cubicBezTo>
                <a:lnTo>
                  <a:pt x="0" y="358809"/>
                </a:lnTo>
                <a:lnTo>
                  <a:pt x="51392" y="358809"/>
                </a:lnTo>
                <a:lnTo>
                  <a:pt x="0" y="358809"/>
                </a:lnTo>
                <a:moveTo>
                  <a:pt x="102785" y="358809"/>
                </a:moveTo>
                <a:lnTo>
                  <a:pt x="102785" y="4876721"/>
                </a:lnTo>
                <a:lnTo>
                  <a:pt x="51392" y="4876721"/>
                </a:lnTo>
                <a:lnTo>
                  <a:pt x="102785" y="4876721"/>
                </a:lnTo>
                <a:cubicBezTo>
                  <a:pt x="102785" y="5027026"/>
                  <a:pt x="248592" y="5149219"/>
                  <a:pt x="429053" y="5149219"/>
                </a:cubicBezTo>
                <a:lnTo>
                  <a:pt x="8188275" y="5149219"/>
                </a:lnTo>
                <a:cubicBezTo>
                  <a:pt x="8368736" y="5149219"/>
                  <a:pt x="8514543" y="5027026"/>
                  <a:pt x="8514543" y="4876721"/>
                </a:cubicBezTo>
                <a:lnTo>
                  <a:pt x="8514543" y="358809"/>
                </a:lnTo>
                <a:cubicBezTo>
                  <a:pt x="8514543" y="208504"/>
                  <a:pt x="8368736" y="86311"/>
                  <a:pt x="8188275" y="86311"/>
                </a:cubicBezTo>
                <a:lnTo>
                  <a:pt x="429053" y="86311"/>
                </a:lnTo>
                <a:lnTo>
                  <a:pt x="429053" y="43156"/>
                </a:lnTo>
                <a:lnTo>
                  <a:pt x="429053" y="86311"/>
                </a:lnTo>
                <a:cubicBezTo>
                  <a:pt x="248592" y="86311"/>
                  <a:pt x="102785" y="208504"/>
                  <a:pt x="102785" y="358809"/>
                </a:cubicBezTo>
                <a:close/>
              </a:path>
            </a:pathLst>
          </a:custGeom>
          <a:solidFill>
            <a:srgbClr val="BFBFBF"/>
          </a:solid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983DC4-B60C-0173-4258-09619D425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854" y="3071216"/>
            <a:ext cx="9537036" cy="4774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D505F-5556-01AE-C3BF-52A9E563C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8109C4BB-FA79-5243-926F-1EE273B156CF}"/>
              </a:ext>
            </a:extLst>
          </p:cNvPr>
          <p:cNvSpPr txBox="1"/>
          <p:nvPr/>
        </p:nvSpPr>
        <p:spPr>
          <a:xfrm>
            <a:off x="725273" y="2876346"/>
            <a:ext cx="6761906" cy="61197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12774" lvl="1" indent="-342900">
              <a:lnSpc>
                <a:spcPts val="3749"/>
              </a:lnSpc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srgbClr val="313B4D"/>
                </a:solidFill>
                <a:latin typeface="Rubik"/>
              </a:rPr>
              <a:t>Поддержка работы с абсолютным большинством доступных директорий хранения файлов</a:t>
            </a:r>
            <a:r>
              <a:rPr lang="ru-BY" sz="2400" dirty="0">
                <a:solidFill>
                  <a:srgbClr val="313B4D"/>
                </a:solidFill>
                <a:latin typeface="Rubik"/>
              </a:rPr>
              <a:t> (продолжение)</a:t>
            </a:r>
            <a:r>
              <a:rPr lang="ru-RU" sz="2400" dirty="0">
                <a:solidFill>
                  <a:srgbClr val="313B4D"/>
                </a:solidFill>
                <a:latin typeface="Rubik"/>
              </a:rPr>
              <a:t>:</a:t>
            </a:r>
          </a:p>
          <a:p>
            <a:pPr marL="1069974" lvl="2" indent="-342900">
              <a:lnSpc>
                <a:spcPts val="3749"/>
              </a:lnSpc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313B4D"/>
                </a:solidFill>
                <a:latin typeface="Rubik"/>
              </a:rPr>
              <a:t>Google Drive – файлы сохраняются в облачный сервис Google Drive;</a:t>
            </a:r>
          </a:p>
          <a:p>
            <a:pPr marL="1069974" lvl="2" indent="-342900">
              <a:lnSpc>
                <a:spcPts val="3749"/>
              </a:lnSpc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313B4D"/>
                </a:solidFill>
                <a:latin typeface="Rubik"/>
              </a:rPr>
              <a:t>FTP – файлы сохраняются на FTP</a:t>
            </a:r>
            <a:endParaRPr lang="en-US" sz="2400" dirty="0">
              <a:solidFill>
                <a:srgbClr val="313B4D"/>
              </a:solidFill>
              <a:latin typeface="Rubik"/>
            </a:endParaRPr>
          </a:p>
          <a:p>
            <a:pPr marL="612774" lvl="1" indent="-342900">
              <a:lnSpc>
                <a:spcPts val="3749"/>
              </a:lnSpc>
              <a:buFont typeface="Wingdings" panose="05000000000000000000" pitchFamily="2" charset="2"/>
              <a:buChar char="q"/>
              <a:defRPr/>
            </a:pPr>
            <a:r>
              <a:rPr lang="en-US" sz="2400" dirty="0" err="1">
                <a:solidFill>
                  <a:srgbClr val="313B4D"/>
                </a:solidFill>
                <a:latin typeface="Rubik"/>
              </a:rPr>
              <a:t>Содержание</a:t>
            </a:r>
            <a:r>
              <a:rPr lang="en-US" sz="24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400" dirty="0" err="1">
                <a:solidFill>
                  <a:srgbClr val="313B4D"/>
                </a:solidFill>
                <a:latin typeface="Rubik"/>
              </a:rPr>
              <a:t>письма</a:t>
            </a:r>
            <a:r>
              <a:rPr lang="en-US" sz="24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400" dirty="0" err="1">
                <a:solidFill>
                  <a:srgbClr val="313B4D"/>
                </a:solidFill>
                <a:latin typeface="Rubik"/>
              </a:rPr>
              <a:t>сохраняется</a:t>
            </a:r>
            <a:r>
              <a:rPr lang="en-US" sz="2400" dirty="0">
                <a:solidFill>
                  <a:srgbClr val="313B4D"/>
                </a:solidFill>
                <a:latin typeface="Rubik"/>
              </a:rPr>
              <a:t> в </a:t>
            </a:r>
            <a:r>
              <a:rPr lang="en-US" sz="2400" dirty="0" err="1">
                <a:solidFill>
                  <a:srgbClr val="313B4D"/>
                </a:solidFill>
                <a:latin typeface="Rubik"/>
              </a:rPr>
              <a:t>примечаниях</a:t>
            </a:r>
            <a:r>
              <a:rPr lang="en-US" sz="2400" dirty="0">
                <a:solidFill>
                  <a:srgbClr val="313B4D"/>
                </a:solidFill>
                <a:latin typeface="Rubik"/>
              </a:rPr>
              <a:t> к </a:t>
            </a:r>
            <a:r>
              <a:rPr lang="en-US" sz="2400" dirty="0" err="1">
                <a:solidFill>
                  <a:srgbClr val="313B4D"/>
                </a:solidFill>
                <a:latin typeface="Rubik"/>
              </a:rPr>
              <a:t>документу</a:t>
            </a:r>
            <a:endParaRPr lang="en-US" sz="2400" dirty="0">
              <a:solidFill>
                <a:srgbClr val="313B4D"/>
              </a:solidFill>
              <a:latin typeface="Rubik"/>
            </a:endParaRPr>
          </a:p>
          <a:p>
            <a:pPr marL="612774" lvl="1" indent="-342900">
              <a:lnSpc>
                <a:spcPts val="3749"/>
              </a:lnSpc>
              <a:buFont typeface="Wingdings" panose="05000000000000000000" pitchFamily="2" charset="2"/>
              <a:buChar char="q"/>
              <a:defRPr/>
            </a:pPr>
            <a:r>
              <a:rPr lang="en-US" sz="2400" dirty="0" err="1">
                <a:solidFill>
                  <a:srgbClr val="313B4D"/>
                </a:solidFill>
                <a:latin typeface="Rubik"/>
              </a:rPr>
              <a:t>Возможно</a:t>
            </a:r>
            <a:r>
              <a:rPr lang="en-US" sz="24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400" dirty="0" err="1">
                <a:solidFill>
                  <a:srgbClr val="313B4D"/>
                </a:solidFill>
                <a:latin typeface="Rubik"/>
              </a:rPr>
              <a:t>добавление</a:t>
            </a:r>
            <a:r>
              <a:rPr lang="en-US" sz="24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400" dirty="0" err="1">
                <a:solidFill>
                  <a:srgbClr val="313B4D"/>
                </a:solidFill>
                <a:latin typeface="Rubik"/>
              </a:rPr>
              <a:t>вложений</a:t>
            </a:r>
            <a:r>
              <a:rPr lang="en-US" sz="24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400" dirty="0" err="1">
                <a:solidFill>
                  <a:srgbClr val="313B4D"/>
                </a:solidFill>
                <a:latin typeface="Rubik"/>
              </a:rPr>
              <a:t>через</a:t>
            </a:r>
            <a:r>
              <a:rPr lang="en-US" sz="24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400" dirty="0" err="1">
                <a:solidFill>
                  <a:srgbClr val="313B4D"/>
                </a:solidFill>
                <a:latin typeface="Rubik"/>
              </a:rPr>
              <a:t>сканер</a:t>
            </a:r>
            <a:endParaRPr lang="ru-BY" sz="2400" dirty="0">
              <a:solidFill>
                <a:srgbClr val="313B4D"/>
              </a:solidFill>
              <a:latin typeface="Rubik"/>
            </a:endParaRPr>
          </a:p>
          <a:p>
            <a:pPr marL="612774" lvl="1" indent="-342900">
              <a:lnSpc>
                <a:spcPts val="3749"/>
              </a:lnSpc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srgbClr val="313B4D"/>
                </a:solidFill>
                <a:latin typeface="Rubik"/>
              </a:rPr>
              <a:t>Для групп пользователей с одной функционально ролью можно указать отдельное хранилище.</a:t>
            </a:r>
            <a:endParaRPr lang="en-US" sz="2400" dirty="0">
              <a:solidFill>
                <a:srgbClr val="313B4D"/>
              </a:solidFill>
              <a:latin typeface="Rubik"/>
            </a:endParaRP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F4EAE74B-E55C-68E4-FF6E-17DF9B37856A}"/>
              </a:ext>
            </a:extLst>
          </p:cNvPr>
          <p:cNvSpPr txBox="1"/>
          <p:nvPr/>
        </p:nvSpPr>
        <p:spPr>
          <a:xfrm>
            <a:off x="1028700" y="580551"/>
            <a:ext cx="10453766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BY" sz="4500" dirty="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Возможности работы с разными типами хранилищ данных</a:t>
            </a:r>
            <a:endParaRPr lang="ru-RU" sz="4500" dirty="0">
              <a:solidFill>
                <a:srgbClr val="313B4D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48DD438A-F726-4519-073A-29A3D34F6319}"/>
              </a:ext>
            </a:extLst>
          </p:cNvPr>
          <p:cNvSpPr/>
          <p:nvPr/>
        </p:nvSpPr>
        <p:spPr>
          <a:xfrm>
            <a:off x="-2765639" y="2277691"/>
            <a:ext cx="5086777" cy="4762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08D165B-EDBA-8DFE-045D-F03BCAB95FCA}"/>
              </a:ext>
            </a:extLst>
          </p:cNvPr>
          <p:cNvSpPr/>
          <p:nvPr/>
        </p:nvSpPr>
        <p:spPr>
          <a:xfrm>
            <a:off x="7612017" y="2876344"/>
            <a:ext cx="9786711" cy="5946142"/>
          </a:xfrm>
          <a:custGeom>
            <a:avLst/>
            <a:gdLst/>
            <a:ahLst/>
            <a:cxnLst/>
            <a:rect l="l" t="t" r="r" b="b"/>
            <a:pathLst>
              <a:path w="8617327" h="5235655">
                <a:moveTo>
                  <a:pt x="0" y="358809"/>
                </a:moveTo>
                <a:cubicBezTo>
                  <a:pt x="0" y="160539"/>
                  <a:pt x="192354" y="0"/>
                  <a:pt x="429053" y="0"/>
                </a:cubicBezTo>
                <a:lnTo>
                  <a:pt x="8188275" y="0"/>
                </a:lnTo>
                <a:lnTo>
                  <a:pt x="8188275" y="43156"/>
                </a:lnTo>
                <a:lnTo>
                  <a:pt x="8188275" y="0"/>
                </a:lnTo>
                <a:cubicBezTo>
                  <a:pt x="8424974" y="0"/>
                  <a:pt x="8617327" y="160539"/>
                  <a:pt x="8617327" y="358809"/>
                </a:cubicBezTo>
                <a:lnTo>
                  <a:pt x="8565935" y="358809"/>
                </a:lnTo>
                <a:lnTo>
                  <a:pt x="8617327" y="358809"/>
                </a:lnTo>
                <a:lnTo>
                  <a:pt x="8617327" y="4876721"/>
                </a:lnTo>
                <a:lnTo>
                  <a:pt x="8565935" y="4876721"/>
                </a:lnTo>
                <a:lnTo>
                  <a:pt x="8617327" y="4876721"/>
                </a:lnTo>
                <a:cubicBezTo>
                  <a:pt x="8617327" y="5075114"/>
                  <a:pt x="8424974" y="5235530"/>
                  <a:pt x="8188275" y="5235530"/>
                </a:cubicBezTo>
                <a:lnTo>
                  <a:pt x="8188275" y="5192375"/>
                </a:lnTo>
                <a:lnTo>
                  <a:pt x="8188275" y="5235530"/>
                </a:lnTo>
                <a:lnTo>
                  <a:pt x="429053" y="5235530"/>
                </a:lnTo>
                <a:lnTo>
                  <a:pt x="429053" y="5192375"/>
                </a:lnTo>
                <a:lnTo>
                  <a:pt x="429053" y="5235530"/>
                </a:lnTo>
                <a:cubicBezTo>
                  <a:pt x="192354" y="5235655"/>
                  <a:pt x="0" y="5075114"/>
                  <a:pt x="0" y="4876721"/>
                </a:cubicBezTo>
                <a:lnTo>
                  <a:pt x="0" y="358809"/>
                </a:lnTo>
                <a:lnTo>
                  <a:pt x="51392" y="358809"/>
                </a:lnTo>
                <a:lnTo>
                  <a:pt x="0" y="358809"/>
                </a:lnTo>
                <a:moveTo>
                  <a:pt x="102785" y="358809"/>
                </a:moveTo>
                <a:lnTo>
                  <a:pt x="102785" y="4876721"/>
                </a:lnTo>
                <a:lnTo>
                  <a:pt x="51392" y="4876721"/>
                </a:lnTo>
                <a:lnTo>
                  <a:pt x="102785" y="4876721"/>
                </a:lnTo>
                <a:cubicBezTo>
                  <a:pt x="102785" y="5027026"/>
                  <a:pt x="248592" y="5149219"/>
                  <a:pt x="429053" y="5149219"/>
                </a:cubicBezTo>
                <a:lnTo>
                  <a:pt x="8188275" y="5149219"/>
                </a:lnTo>
                <a:cubicBezTo>
                  <a:pt x="8368736" y="5149219"/>
                  <a:pt x="8514543" y="5027026"/>
                  <a:pt x="8514543" y="4876721"/>
                </a:cubicBezTo>
                <a:lnTo>
                  <a:pt x="8514543" y="358809"/>
                </a:lnTo>
                <a:cubicBezTo>
                  <a:pt x="8514543" y="208504"/>
                  <a:pt x="8368736" y="86311"/>
                  <a:pt x="8188275" y="86311"/>
                </a:cubicBezTo>
                <a:lnTo>
                  <a:pt x="429053" y="86311"/>
                </a:lnTo>
                <a:lnTo>
                  <a:pt x="429053" y="43156"/>
                </a:lnTo>
                <a:lnTo>
                  <a:pt x="429053" y="86311"/>
                </a:lnTo>
                <a:cubicBezTo>
                  <a:pt x="248592" y="86311"/>
                  <a:pt x="102785" y="208504"/>
                  <a:pt x="102785" y="358809"/>
                </a:cubicBezTo>
                <a:close/>
              </a:path>
            </a:pathLst>
          </a:custGeom>
          <a:solidFill>
            <a:srgbClr val="BFBFBF"/>
          </a:solid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5ED8D-CE9E-D2B1-1617-79BAB4921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854" y="3071216"/>
            <a:ext cx="9537036" cy="4774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842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16830-1FDA-5A94-6461-635943D2D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A06A3D26-0B20-9914-1FEE-60C5500FCEA3}"/>
              </a:ext>
            </a:extLst>
          </p:cNvPr>
          <p:cNvSpPr txBox="1"/>
          <p:nvPr/>
        </p:nvSpPr>
        <p:spPr>
          <a:xfrm>
            <a:off x="725273" y="2876346"/>
            <a:ext cx="6761906" cy="4696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12774" lvl="1" indent="-342900">
              <a:lnSpc>
                <a:spcPts val="3749"/>
              </a:lnSpc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srgbClr val="313B4D"/>
                </a:solidFill>
                <a:latin typeface="Rubik"/>
              </a:rPr>
              <a:t>Интуитивные настройки хранилища «По умолчанию» и привязкой к доступам по ролевой модели в системе</a:t>
            </a:r>
          </a:p>
          <a:p>
            <a:pPr marL="612774" lvl="1" indent="-342900">
              <a:lnSpc>
                <a:spcPts val="3749"/>
              </a:lnSpc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srgbClr val="313B4D"/>
                </a:solidFill>
                <a:latin typeface="Rubik"/>
              </a:rPr>
              <a:t>Оперативная синхронизация файлов на облачных сервисах</a:t>
            </a:r>
          </a:p>
          <a:p>
            <a:pPr marL="612774" lvl="1" indent="-342900">
              <a:lnSpc>
                <a:spcPts val="3749"/>
              </a:lnSpc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srgbClr val="313B4D"/>
                </a:solidFill>
                <a:latin typeface="Rubik"/>
              </a:rPr>
              <a:t>Иерархичное хранение файлов</a:t>
            </a:r>
          </a:p>
          <a:p>
            <a:pPr marL="612774" lvl="1" indent="-342900">
              <a:lnSpc>
                <a:spcPts val="3749"/>
              </a:lnSpc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srgbClr val="313B4D"/>
                </a:solidFill>
                <a:latin typeface="Rubik"/>
              </a:rPr>
              <a:t>Получение файлов по ссылке в облаке и в базе </a:t>
            </a:r>
            <a:r>
              <a:rPr lang="en-US" sz="2400" dirty="0">
                <a:solidFill>
                  <a:srgbClr val="313B4D"/>
                </a:solidFill>
                <a:latin typeface="Rubik"/>
              </a:rPr>
              <a:t>BPMSoft</a:t>
            </a:r>
            <a:endParaRPr lang="ru-RU" sz="2400" dirty="0">
              <a:solidFill>
                <a:srgbClr val="313B4D"/>
              </a:solidFill>
              <a:latin typeface="Rubik"/>
            </a:endParaRPr>
          </a:p>
          <a:p>
            <a:pPr marL="612774" lvl="1" indent="-342900">
              <a:lnSpc>
                <a:spcPts val="3749"/>
              </a:lnSpc>
              <a:buFont typeface="Wingdings" panose="05000000000000000000" pitchFamily="2" charset="2"/>
              <a:buChar char="q"/>
              <a:defRPr/>
            </a:pPr>
            <a:endParaRPr lang="ru-RU" sz="2400" dirty="0">
              <a:solidFill>
                <a:srgbClr val="313B4D"/>
              </a:solidFill>
              <a:latin typeface="Rubik"/>
            </a:endParaRPr>
          </a:p>
          <a:p>
            <a:pPr marL="612774" lvl="1" indent="-342900">
              <a:lnSpc>
                <a:spcPts val="3749"/>
              </a:lnSpc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srgbClr val="313B4D"/>
              </a:solidFill>
              <a:latin typeface="Rubik"/>
            </a:endParaRP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964D2B83-E12A-48F8-1E5C-F9EC19FEDDB0}"/>
              </a:ext>
            </a:extLst>
          </p:cNvPr>
          <p:cNvSpPr txBox="1"/>
          <p:nvPr/>
        </p:nvSpPr>
        <p:spPr>
          <a:xfrm>
            <a:off x="1028700" y="580551"/>
            <a:ext cx="10453766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RU" sz="4500" dirty="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Гибкие настройки хранения и синхронизации файлов 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86469B36-6038-20DE-C097-8D3C38C64C9A}"/>
              </a:ext>
            </a:extLst>
          </p:cNvPr>
          <p:cNvSpPr/>
          <p:nvPr/>
        </p:nvSpPr>
        <p:spPr>
          <a:xfrm>
            <a:off x="7612017" y="2876344"/>
            <a:ext cx="9786711" cy="5946142"/>
          </a:xfrm>
          <a:custGeom>
            <a:avLst/>
            <a:gdLst/>
            <a:ahLst/>
            <a:cxnLst/>
            <a:rect l="l" t="t" r="r" b="b"/>
            <a:pathLst>
              <a:path w="8617327" h="5235655">
                <a:moveTo>
                  <a:pt x="0" y="358809"/>
                </a:moveTo>
                <a:cubicBezTo>
                  <a:pt x="0" y="160539"/>
                  <a:pt x="192354" y="0"/>
                  <a:pt x="429053" y="0"/>
                </a:cubicBezTo>
                <a:lnTo>
                  <a:pt x="8188275" y="0"/>
                </a:lnTo>
                <a:lnTo>
                  <a:pt x="8188275" y="43156"/>
                </a:lnTo>
                <a:lnTo>
                  <a:pt x="8188275" y="0"/>
                </a:lnTo>
                <a:cubicBezTo>
                  <a:pt x="8424974" y="0"/>
                  <a:pt x="8617327" y="160539"/>
                  <a:pt x="8617327" y="358809"/>
                </a:cubicBezTo>
                <a:lnTo>
                  <a:pt x="8565935" y="358809"/>
                </a:lnTo>
                <a:lnTo>
                  <a:pt x="8617327" y="358809"/>
                </a:lnTo>
                <a:lnTo>
                  <a:pt x="8617327" y="4876721"/>
                </a:lnTo>
                <a:lnTo>
                  <a:pt x="8565935" y="4876721"/>
                </a:lnTo>
                <a:lnTo>
                  <a:pt x="8617327" y="4876721"/>
                </a:lnTo>
                <a:cubicBezTo>
                  <a:pt x="8617327" y="5075114"/>
                  <a:pt x="8424974" y="5235530"/>
                  <a:pt x="8188275" y="5235530"/>
                </a:cubicBezTo>
                <a:lnTo>
                  <a:pt x="8188275" y="5192375"/>
                </a:lnTo>
                <a:lnTo>
                  <a:pt x="8188275" y="5235530"/>
                </a:lnTo>
                <a:lnTo>
                  <a:pt x="429053" y="5235530"/>
                </a:lnTo>
                <a:lnTo>
                  <a:pt x="429053" y="5192375"/>
                </a:lnTo>
                <a:lnTo>
                  <a:pt x="429053" y="5235530"/>
                </a:lnTo>
                <a:cubicBezTo>
                  <a:pt x="192354" y="5235655"/>
                  <a:pt x="0" y="5075114"/>
                  <a:pt x="0" y="4876721"/>
                </a:cubicBezTo>
                <a:lnTo>
                  <a:pt x="0" y="358809"/>
                </a:lnTo>
                <a:lnTo>
                  <a:pt x="51392" y="358809"/>
                </a:lnTo>
                <a:lnTo>
                  <a:pt x="0" y="358809"/>
                </a:lnTo>
                <a:moveTo>
                  <a:pt x="102785" y="358809"/>
                </a:moveTo>
                <a:lnTo>
                  <a:pt x="102785" y="4876721"/>
                </a:lnTo>
                <a:lnTo>
                  <a:pt x="51392" y="4876721"/>
                </a:lnTo>
                <a:lnTo>
                  <a:pt x="102785" y="4876721"/>
                </a:lnTo>
                <a:cubicBezTo>
                  <a:pt x="102785" y="5027026"/>
                  <a:pt x="248592" y="5149219"/>
                  <a:pt x="429053" y="5149219"/>
                </a:cubicBezTo>
                <a:lnTo>
                  <a:pt x="8188275" y="5149219"/>
                </a:lnTo>
                <a:cubicBezTo>
                  <a:pt x="8368736" y="5149219"/>
                  <a:pt x="8514543" y="5027026"/>
                  <a:pt x="8514543" y="4876721"/>
                </a:cubicBezTo>
                <a:lnTo>
                  <a:pt x="8514543" y="358809"/>
                </a:lnTo>
                <a:cubicBezTo>
                  <a:pt x="8514543" y="208504"/>
                  <a:pt x="8368736" y="86311"/>
                  <a:pt x="8188275" y="86311"/>
                </a:cubicBezTo>
                <a:lnTo>
                  <a:pt x="429053" y="86311"/>
                </a:lnTo>
                <a:lnTo>
                  <a:pt x="429053" y="43156"/>
                </a:lnTo>
                <a:lnTo>
                  <a:pt x="429053" y="86311"/>
                </a:lnTo>
                <a:cubicBezTo>
                  <a:pt x="248592" y="86311"/>
                  <a:pt x="102785" y="208504"/>
                  <a:pt x="102785" y="358809"/>
                </a:cubicBezTo>
                <a:close/>
              </a:path>
            </a:pathLst>
          </a:custGeom>
          <a:solidFill>
            <a:srgbClr val="BFBFBF"/>
          </a:solidFill>
        </p:spPr>
      </p:sp>
      <p:sp>
        <p:nvSpPr>
          <p:cNvPr id="2" name="AutoShape 10">
            <a:extLst>
              <a:ext uri="{FF2B5EF4-FFF2-40B4-BE49-F238E27FC236}">
                <a16:creationId xmlns:a16="http://schemas.microsoft.com/office/drawing/2014/main" id="{5216B705-3BF0-9C2A-87D4-5AE4D7267D3E}"/>
              </a:ext>
            </a:extLst>
          </p:cNvPr>
          <p:cNvSpPr/>
          <p:nvPr/>
        </p:nvSpPr>
        <p:spPr>
          <a:xfrm>
            <a:off x="-2613239" y="2430091"/>
            <a:ext cx="5086777" cy="4762"/>
          </a:xfrm>
          <a:prstGeom prst="line">
            <a:avLst/>
          </a:prstGeom>
          <a:ln w="123825" cap="rnd">
            <a:solidFill>
              <a:srgbClr val="1678B1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5120C-2DC2-0FB5-571C-08DB089CB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332" y="3128265"/>
            <a:ext cx="9361376" cy="4444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925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2"/>
          <p:cNvGrpSpPr/>
          <p:nvPr/>
        </p:nvGrpSpPr>
        <p:grpSpPr>
          <a:xfrm>
            <a:off x="1825113" y="4462954"/>
            <a:ext cx="1159668" cy="1159668"/>
            <a:chOff x="0" y="0"/>
            <a:chExt cx="1546225" cy="1546225"/>
          </a:xfrm>
        </p:grpSpPr>
        <p:grpSp>
          <p:nvGrpSpPr>
            <p:cNvPr id="40" name="Group 3"/>
            <p:cNvGrpSpPr/>
            <p:nvPr/>
          </p:nvGrpSpPr>
          <p:grpSpPr>
            <a:xfrm>
              <a:off x="0" y="0"/>
              <a:ext cx="1546225" cy="1546225"/>
              <a:chOff x="0" y="0"/>
              <a:chExt cx="812800" cy="812800"/>
            </a:xfrm>
          </p:grpSpPr>
          <p:sp>
            <p:nvSpPr>
              <p:cNvPr id="42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4F4F4"/>
              </a:solidFill>
            </p:spPr>
          </p:sp>
          <p:sp>
            <p:nvSpPr>
              <p:cNvPr id="43" name="TextBox 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41" name="Freeform 6"/>
            <p:cNvSpPr/>
            <p:nvPr/>
          </p:nvSpPr>
          <p:spPr>
            <a:xfrm>
              <a:off x="517869" y="576807"/>
              <a:ext cx="510486" cy="392611"/>
            </a:xfrm>
            <a:custGeom>
              <a:avLst/>
              <a:gdLst/>
              <a:ahLst/>
              <a:cxnLst/>
              <a:rect l="l" t="t" r="r" b="b"/>
              <a:pathLst>
                <a:path w="510486" h="392611">
                  <a:moveTo>
                    <a:pt x="0" y="0"/>
                  </a:moveTo>
                  <a:lnTo>
                    <a:pt x="510487" y="0"/>
                  </a:lnTo>
                  <a:lnTo>
                    <a:pt x="510487" y="392611"/>
                  </a:lnTo>
                  <a:lnTo>
                    <a:pt x="0" y="392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7"/>
          <p:cNvGrpSpPr/>
          <p:nvPr/>
        </p:nvGrpSpPr>
        <p:grpSpPr>
          <a:xfrm>
            <a:off x="1825113" y="8099493"/>
            <a:ext cx="1159668" cy="1159668"/>
            <a:chOff x="0" y="0"/>
            <a:chExt cx="1546225" cy="1546225"/>
          </a:xfrm>
        </p:grpSpPr>
        <p:grpSp>
          <p:nvGrpSpPr>
            <p:cNvPr id="45" name="Group 8"/>
            <p:cNvGrpSpPr/>
            <p:nvPr/>
          </p:nvGrpSpPr>
          <p:grpSpPr>
            <a:xfrm>
              <a:off x="0" y="0"/>
              <a:ext cx="1546225" cy="1546225"/>
              <a:chOff x="0" y="0"/>
              <a:chExt cx="812800" cy="812800"/>
            </a:xfrm>
          </p:grpSpPr>
          <p:sp>
            <p:nvSpPr>
              <p:cNvPr id="47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4F4F4"/>
              </a:solidFill>
            </p:spPr>
          </p:sp>
          <p:sp>
            <p:nvSpPr>
              <p:cNvPr id="48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46" name="Freeform 11"/>
            <p:cNvSpPr/>
            <p:nvPr/>
          </p:nvSpPr>
          <p:spPr>
            <a:xfrm>
              <a:off x="557858" y="477738"/>
              <a:ext cx="430509" cy="590750"/>
            </a:xfrm>
            <a:custGeom>
              <a:avLst/>
              <a:gdLst/>
              <a:ahLst/>
              <a:cxnLst/>
              <a:rect l="l" t="t" r="r" b="b"/>
              <a:pathLst>
                <a:path w="430509" h="590750">
                  <a:moveTo>
                    <a:pt x="0" y="0"/>
                  </a:moveTo>
                  <a:lnTo>
                    <a:pt x="430509" y="0"/>
                  </a:lnTo>
                  <a:lnTo>
                    <a:pt x="430509" y="590749"/>
                  </a:lnTo>
                  <a:lnTo>
                    <a:pt x="0" y="590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13"/>
          <p:cNvGrpSpPr/>
          <p:nvPr/>
        </p:nvGrpSpPr>
        <p:grpSpPr>
          <a:xfrm>
            <a:off x="1825113" y="6305515"/>
            <a:ext cx="1159668" cy="1159668"/>
            <a:chOff x="0" y="0"/>
            <a:chExt cx="1546225" cy="1546225"/>
          </a:xfrm>
        </p:grpSpPr>
        <p:grpSp>
          <p:nvGrpSpPr>
            <p:cNvPr id="50" name="Group 14"/>
            <p:cNvGrpSpPr/>
            <p:nvPr/>
          </p:nvGrpSpPr>
          <p:grpSpPr>
            <a:xfrm>
              <a:off x="0" y="0"/>
              <a:ext cx="1546225" cy="1546225"/>
              <a:chOff x="0" y="0"/>
              <a:chExt cx="812800" cy="812800"/>
            </a:xfrm>
          </p:grpSpPr>
          <p:sp>
            <p:nvSpPr>
              <p:cNvPr id="52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4F4F4"/>
              </a:solidFill>
            </p:spPr>
          </p:sp>
          <p:sp>
            <p:nvSpPr>
              <p:cNvPr id="53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51" name="Freeform 17"/>
            <p:cNvSpPr/>
            <p:nvPr/>
          </p:nvSpPr>
          <p:spPr>
            <a:xfrm>
              <a:off x="477738" y="470729"/>
              <a:ext cx="590750" cy="590750"/>
            </a:xfrm>
            <a:custGeom>
              <a:avLst/>
              <a:gdLst/>
              <a:ahLst/>
              <a:cxnLst/>
              <a:rect l="l" t="t" r="r" b="b"/>
              <a:pathLst>
                <a:path w="590750" h="590750">
                  <a:moveTo>
                    <a:pt x="0" y="0"/>
                  </a:moveTo>
                  <a:lnTo>
                    <a:pt x="590749" y="0"/>
                  </a:lnTo>
                  <a:lnTo>
                    <a:pt x="590749" y="590750"/>
                  </a:lnTo>
                  <a:lnTo>
                    <a:pt x="0" y="590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4" name="TextBox 18"/>
          <p:cNvSpPr txBox="1"/>
          <p:nvPr/>
        </p:nvSpPr>
        <p:spPr>
          <a:xfrm>
            <a:off x="1825113" y="717990"/>
            <a:ext cx="5837845" cy="1050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9"/>
              </a:lnSpc>
            </a:pPr>
            <a:r>
              <a:rPr lang="en-US" sz="6000" err="1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Контакты</a:t>
            </a:r>
            <a:endParaRPr lang="en-US" sz="6000">
              <a:solidFill>
                <a:srgbClr val="313B4D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grpSp>
        <p:nvGrpSpPr>
          <p:cNvPr id="55" name="Group 19"/>
          <p:cNvGrpSpPr/>
          <p:nvPr/>
        </p:nvGrpSpPr>
        <p:grpSpPr>
          <a:xfrm>
            <a:off x="3706979" y="4539911"/>
            <a:ext cx="4758319" cy="907245"/>
            <a:chOff x="0" y="-47625"/>
            <a:chExt cx="6344425" cy="1209659"/>
          </a:xfrm>
        </p:grpSpPr>
        <p:sp>
          <p:nvSpPr>
            <p:cNvPr id="56" name="TextBox 20"/>
            <p:cNvSpPr txBox="1"/>
            <p:nvPr/>
          </p:nvSpPr>
          <p:spPr>
            <a:xfrm>
              <a:off x="0" y="649073"/>
              <a:ext cx="6344425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9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313B4D"/>
                  </a:solidFill>
                  <a:latin typeface="Klein Bold"/>
                </a:rPr>
                <a:t>info@samarasoft.com</a:t>
              </a:r>
            </a:p>
          </p:txBody>
        </p:sp>
        <p:sp>
          <p:nvSpPr>
            <p:cNvPr id="57" name="TextBox 21"/>
            <p:cNvSpPr txBox="1"/>
            <p:nvPr/>
          </p:nvSpPr>
          <p:spPr>
            <a:xfrm>
              <a:off x="0" y="-47625"/>
              <a:ext cx="6344425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079"/>
                </a:lnSpc>
                <a:spcBef>
                  <a:spcPct val="0"/>
                </a:spcBef>
              </a:pPr>
              <a:r>
                <a:rPr lang="en-US" sz="2199" u="none">
                  <a:solidFill>
                    <a:srgbClr val="313B4D"/>
                  </a:solidFill>
                  <a:latin typeface="Helios"/>
                </a:rPr>
                <a:t>Email </a:t>
              </a:r>
            </a:p>
          </p:txBody>
        </p:sp>
      </p:grpSp>
      <p:grpSp>
        <p:nvGrpSpPr>
          <p:cNvPr id="58" name="Group 22"/>
          <p:cNvGrpSpPr/>
          <p:nvPr/>
        </p:nvGrpSpPr>
        <p:grpSpPr>
          <a:xfrm>
            <a:off x="3706979" y="6382472"/>
            <a:ext cx="4758319" cy="907245"/>
            <a:chOff x="0" y="-47625"/>
            <a:chExt cx="6344425" cy="1209659"/>
          </a:xfrm>
        </p:grpSpPr>
        <p:sp>
          <p:nvSpPr>
            <p:cNvPr id="59" name="TextBox 23"/>
            <p:cNvSpPr txBox="1"/>
            <p:nvPr/>
          </p:nvSpPr>
          <p:spPr>
            <a:xfrm>
              <a:off x="0" y="649073"/>
              <a:ext cx="6344425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9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313B4D"/>
                  </a:solidFill>
                  <a:latin typeface="Klein Bold"/>
                </a:rPr>
                <a:t>www.samarasoft.com</a:t>
              </a:r>
            </a:p>
          </p:txBody>
        </p:sp>
        <p:sp>
          <p:nvSpPr>
            <p:cNvPr id="60" name="TextBox 24"/>
            <p:cNvSpPr txBox="1"/>
            <p:nvPr/>
          </p:nvSpPr>
          <p:spPr>
            <a:xfrm>
              <a:off x="0" y="-47625"/>
              <a:ext cx="6344425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313B4D"/>
                  </a:solidFill>
                  <a:latin typeface="Helios"/>
                </a:rPr>
                <a:t>Сайт</a:t>
              </a:r>
            </a:p>
          </p:txBody>
        </p:sp>
      </p:grpSp>
      <p:grpSp>
        <p:nvGrpSpPr>
          <p:cNvPr id="61" name="Group 25"/>
          <p:cNvGrpSpPr/>
          <p:nvPr/>
        </p:nvGrpSpPr>
        <p:grpSpPr>
          <a:xfrm>
            <a:off x="3706979" y="8176450"/>
            <a:ext cx="4758319" cy="907245"/>
            <a:chOff x="0" y="-47625"/>
            <a:chExt cx="6344425" cy="1209659"/>
          </a:xfrm>
        </p:grpSpPr>
        <p:sp>
          <p:nvSpPr>
            <p:cNvPr id="62" name="TextBox 26"/>
            <p:cNvSpPr txBox="1"/>
            <p:nvPr/>
          </p:nvSpPr>
          <p:spPr>
            <a:xfrm>
              <a:off x="0" y="649073"/>
              <a:ext cx="6344425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9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313B4D"/>
                  </a:solidFill>
                  <a:latin typeface="Klein Bold"/>
                </a:rPr>
                <a:t>8 (846) 266-55-69</a:t>
              </a:r>
            </a:p>
          </p:txBody>
        </p:sp>
        <p:sp>
          <p:nvSpPr>
            <p:cNvPr id="63" name="TextBox 27"/>
            <p:cNvSpPr txBox="1"/>
            <p:nvPr/>
          </p:nvSpPr>
          <p:spPr>
            <a:xfrm>
              <a:off x="0" y="-47625"/>
              <a:ext cx="6344425" cy="481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079"/>
                </a:lnSpc>
                <a:spcBef>
                  <a:spcPct val="0"/>
                </a:spcBef>
              </a:pPr>
              <a:r>
                <a:rPr lang="en-US" sz="2150" err="1">
                  <a:solidFill>
                    <a:srgbClr val="313B4D"/>
                  </a:solidFill>
                  <a:latin typeface="Helios"/>
                </a:rPr>
                <a:t>Телефон</a:t>
              </a:r>
              <a:endParaRPr lang="en-US" sz="2150" err="1">
                <a:solidFill>
                  <a:srgbClr val="313B4D"/>
                </a:solidFill>
                <a:latin typeface="Helios"/>
                <a:cs typeface="Helios"/>
              </a:endParaRPr>
            </a:p>
          </p:txBody>
        </p:sp>
      </p:grpSp>
      <p:grpSp>
        <p:nvGrpSpPr>
          <p:cNvPr id="64" name="Group 28"/>
          <p:cNvGrpSpPr/>
          <p:nvPr/>
        </p:nvGrpSpPr>
        <p:grpSpPr>
          <a:xfrm>
            <a:off x="1825113" y="2583789"/>
            <a:ext cx="1159668" cy="1159668"/>
            <a:chOff x="0" y="0"/>
            <a:chExt cx="1546225" cy="1546225"/>
          </a:xfrm>
        </p:grpSpPr>
        <p:grpSp>
          <p:nvGrpSpPr>
            <p:cNvPr id="65" name="Group 29"/>
            <p:cNvGrpSpPr/>
            <p:nvPr/>
          </p:nvGrpSpPr>
          <p:grpSpPr>
            <a:xfrm>
              <a:off x="0" y="0"/>
              <a:ext cx="1546225" cy="1546225"/>
              <a:chOff x="0" y="0"/>
              <a:chExt cx="812800" cy="812800"/>
            </a:xfrm>
          </p:grpSpPr>
          <p:sp>
            <p:nvSpPr>
              <p:cNvPr id="67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4F4F4"/>
              </a:solidFill>
            </p:spPr>
          </p:sp>
          <p:sp>
            <p:nvSpPr>
              <p:cNvPr id="68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66" name="Freeform 32"/>
            <p:cNvSpPr/>
            <p:nvPr/>
          </p:nvSpPr>
          <p:spPr>
            <a:xfrm>
              <a:off x="550232" y="427562"/>
              <a:ext cx="445760" cy="691101"/>
            </a:xfrm>
            <a:custGeom>
              <a:avLst/>
              <a:gdLst/>
              <a:ahLst/>
              <a:cxnLst/>
              <a:rect l="l" t="t" r="r" b="b"/>
              <a:pathLst>
                <a:path w="445760" h="691101">
                  <a:moveTo>
                    <a:pt x="0" y="0"/>
                  </a:moveTo>
                  <a:lnTo>
                    <a:pt x="445760" y="0"/>
                  </a:lnTo>
                  <a:lnTo>
                    <a:pt x="445760" y="691101"/>
                  </a:lnTo>
                  <a:lnTo>
                    <a:pt x="0" y="691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9" name="Group 33"/>
          <p:cNvGrpSpPr/>
          <p:nvPr/>
        </p:nvGrpSpPr>
        <p:grpSpPr>
          <a:xfrm>
            <a:off x="3706979" y="2451910"/>
            <a:ext cx="6673036" cy="1291965"/>
            <a:chOff x="0" y="-47625"/>
            <a:chExt cx="8897382" cy="1722619"/>
          </a:xfrm>
        </p:grpSpPr>
        <p:sp>
          <p:nvSpPr>
            <p:cNvPr id="70" name="TextBox 34"/>
            <p:cNvSpPr txBox="1"/>
            <p:nvPr/>
          </p:nvSpPr>
          <p:spPr>
            <a:xfrm>
              <a:off x="0" y="649073"/>
              <a:ext cx="8897382" cy="1025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9"/>
                </a:lnSpc>
              </a:pPr>
              <a:r>
                <a:rPr lang="en-US" sz="2499">
                  <a:solidFill>
                    <a:srgbClr val="313B4D"/>
                  </a:solidFill>
                  <a:latin typeface="Klein Bold"/>
                </a:rPr>
                <a:t>443013, г. Самара,</a:t>
              </a:r>
            </a:p>
            <a:p>
              <a:pPr marL="0" lvl="0" indent="0">
                <a:lnSpc>
                  <a:spcPts val="2999"/>
                </a:lnSpc>
                <a:spcBef>
                  <a:spcPct val="0"/>
                </a:spcBef>
              </a:pPr>
              <a:r>
                <a:rPr lang="en-US" sz="2499" err="1">
                  <a:solidFill>
                    <a:srgbClr val="313B4D"/>
                  </a:solidFill>
                  <a:latin typeface="Klein Bold"/>
                </a:rPr>
                <a:t>Московское</a:t>
              </a:r>
              <a:r>
                <a:rPr lang="en-US" sz="2499">
                  <a:solidFill>
                    <a:srgbClr val="313B4D"/>
                  </a:solidFill>
                  <a:latin typeface="Klein Bold"/>
                </a:rPr>
                <a:t> ш. 4а, стр.2, </a:t>
              </a:r>
              <a:r>
                <a:rPr lang="en-US" sz="2499" err="1">
                  <a:solidFill>
                    <a:srgbClr val="313B4D"/>
                  </a:solidFill>
                  <a:latin typeface="Klein Bold"/>
                </a:rPr>
                <a:t>оф</a:t>
              </a:r>
              <a:r>
                <a:rPr lang="en-US" sz="2499">
                  <a:solidFill>
                    <a:srgbClr val="313B4D"/>
                  </a:solidFill>
                  <a:latin typeface="Klein Bold"/>
                </a:rPr>
                <a:t>. 15.03</a:t>
              </a:r>
            </a:p>
          </p:txBody>
        </p:sp>
        <p:sp>
          <p:nvSpPr>
            <p:cNvPr id="71" name="TextBox 35"/>
            <p:cNvSpPr txBox="1"/>
            <p:nvPr/>
          </p:nvSpPr>
          <p:spPr>
            <a:xfrm>
              <a:off x="0" y="-47625"/>
              <a:ext cx="8897382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313B4D"/>
                  </a:solidFill>
                  <a:latin typeface="Helios"/>
                </a:rPr>
                <a:t>Адрес</a:t>
              </a:r>
            </a:p>
          </p:txBody>
        </p:sp>
      </p:grpSp>
      <p:sp>
        <p:nvSpPr>
          <p:cNvPr id="72" name="Freeform 4"/>
          <p:cNvSpPr/>
          <p:nvPr/>
        </p:nvSpPr>
        <p:spPr>
          <a:xfrm>
            <a:off x="12098743" y="1481725"/>
            <a:ext cx="3281830" cy="755581"/>
          </a:xfrm>
          <a:custGeom>
            <a:avLst/>
            <a:gdLst/>
            <a:ahLst/>
            <a:cxnLst/>
            <a:rect l="l" t="t" r="r" b="b"/>
            <a:pathLst>
              <a:path w="3281830" h="755581">
                <a:moveTo>
                  <a:pt x="0" y="0"/>
                </a:moveTo>
                <a:lnTo>
                  <a:pt x="3281830" y="0"/>
                </a:lnTo>
                <a:lnTo>
                  <a:pt x="3281830" y="755580"/>
                </a:lnTo>
                <a:lnTo>
                  <a:pt x="0" y="75558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25" b="-2632"/>
            </a:stretch>
          </a:blipFill>
        </p:spPr>
      </p:sp>
      <p:sp>
        <p:nvSpPr>
          <p:cNvPr id="36" name="AutoShape 5"/>
          <p:cNvSpPr/>
          <p:nvPr/>
        </p:nvSpPr>
        <p:spPr>
          <a:xfrm>
            <a:off x="1349852" y="609387"/>
            <a:ext cx="0" cy="872338"/>
          </a:xfrm>
          <a:prstGeom prst="line">
            <a:avLst/>
          </a:prstGeom>
          <a:ln w="123825" cap="rnd">
            <a:solidFill>
              <a:srgbClr val="1678B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6"/>
          <p:cNvSpPr/>
          <p:nvPr/>
        </p:nvSpPr>
        <p:spPr>
          <a:xfrm>
            <a:off x="1349852" y="1201084"/>
            <a:ext cx="0" cy="872338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AA6113F-002B-CA49-D172-131B544EA8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230733" y="717990"/>
            <a:ext cx="5131429" cy="48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09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r="-33285" b="-40136"/>
          </a:stretch>
        </a:blipFill>
        <a:ln w="66675" cap="rnd">
          <a:solidFill>
            <a:srgbClr val="BFBFBF"/>
          </a:solidFill>
          <a:prstDash val="solid"/>
          <a:round/>
        </a:ln>
        <a:effectLst/>
      </a:spPr>
      <a:bodyPr/>
      <a:lstStyle/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a4cf6f-bc28-46d9-9d65-20f3497f7f9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BFB0CEA289E3841B3DA3D9C4D1301CC" ma:contentTypeVersion="11" ma:contentTypeDescription="Создание документа." ma:contentTypeScope="" ma:versionID="063b7d9a6971ccf5867dc9611c3f190f">
  <xsd:schema xmlns:xsd="http://www.w3.org/2001/XMLSchema" xmlns:xs="http://www.w3.org/2001/XMLSchema" xmlns:p="http://schemas.microsoft.com/office/2006/metadata/properties" xmlns:ns2="61a4cf6f-bc28-46d9-9d65-20f3497f7f97" targetNamespace="http://schemas.microsoft.com/office/2006/metadata/properties" ma:root="true" ma:fieldsID="498fd70cfa8d9bbbfa52faca4262bacd" ns2:_="">
    <xsd:import namespace="61a4cf6f-bc28-46d9-9d65-20f3497f7f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4cf6f-bc28-46d9-9d65-20f3497f7f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43c7710c-aae1-4115-a4c7-010dc00921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41FA8E-2EE1-440A-84FD-53AA7CD526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4444FA-411A-43A2-A824-DEE1A7F774F6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223bf96f-2031-4f82-afe5-f298400e2560"/>
    <ds:schemaRef ds:uri="08a249cc-8d3f-4a22-b35c-a6e7de4d073f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5F651C3-9A7D-48E1-AE0E-E21FB57FB8F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1444</TotalTime>
  <Words>356</Words>
  <Application>Microsoft Office PowerPoint</Application>
  <PresentationFormat>Custom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Klein Bold</vt:lpstr>
      <vt:lpstr>Helios</vt:lpstr>
      <vt:lpstr>Arial</vt:lpstr>
      <vt:lpstr>Calibri</vt:lpstr>
      <vt:lpstr>Rubik</vt:lpstr>
      <vt:lpstr>Rubik Semi-Bold</vt:lpstr>
      <vt:lpstr>Wingdings</vt:lpstr>
      <vt:lpstr>Rubik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презентация Docs Creatio_основная для редактирования</dc:title>
  <dc:creator>Egorova Olga</dc:creator>
  <cp:lastModifiedBy>Kalinina Lada</cp:lastModifiedBy>
  <cp:revision>25</cp:revision>
  <dcterms:created xsi:type="dcterms:W3CDTF">2006-08-16T00:00:00Z</dcterms:created>
  <dcterms:modified xsi:type="dcterms:W3CDTF">2025-01-16T09:14:02Z</dcterms:modified>
  <dc:identifier>DAEoHaCcwKY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0x0101005BFB0CEA289E3841B3DA3D9C4D1301CC</vt:lpwstr>
  </property>
  <property fmtid="{D5CDD505-2E9C-101B-9397-08002B2CF9AE}" pid="3" name="MediaServiceImageTags">
    <vt:lpwstr/>
  </property>
</Properties>
</file>