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48" r:id="rId5"/>
  </p:sldMasterIdLst>
  <p:notesMasterIdLst>
    <p:notesMasterId r:id="rId38"/>
  </p:notesMasterIdLst>
  <p:sldIdLst>
    <p:sldId id="256" r:id="rId6"/>
    <p:sldId id="1968" r:id="rId7"/>
    <p:sldId id="1975" r:id="rId8"/>
    <p:sldId id="1972" r:id="rId9"/>
    <p:sldId id="1973" r:id="rId10"/>
    <p:sldId id="1974" r:id="rId11"/>
    <p:sldId id="1977" r:id="rId12"/>
    <p:sldId id="1978" r:id="rId13"/>
    <p:sldId id="1979" r:id="rId14"/>
    <p:sldId id="1980" r:id="rId15"/>
    <p:sldId id="1976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1964" r:id="rId34"/>
    <p:sldId id="1966" r:id="rId35"/>
    <p:sldId id="1970" r:id="rId36"/>
    <p:sldId id="1971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ardoto Bold Bold" panose="020B0604020202020204" charset="0"/>
      <p:regular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Segoe UI Light" panose="020B0502040204020203" pitchFamily="34" charset="0"/>
      <p:regular r:id="rId52"/>
      <p:italic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B5D74"/>
    <a:srgbClr val="FBA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4E5DD-2E75-4004-AA77-4AE04A83AAE1}" v="4" dt="2021-09-30T10:53:45.143"/>
    <p1510:client id="{23177368-01A7-444E-BFB8-03376E3B3385}" v="48" dt="2022-07-12T17:10:48.307"/>
    <p1510:client id="{4C208893-0346-4C44-AD64-CD2E9D3D2D74}" v="2" dt="2022-07-12T17:38:47.632"/>
    <p1510:client id="{56936F15-0A71-C5EF-9460-FE276C561E2B}" v="53" dt="2022-09-28T11:13:16.066"/>
    <p1510:client id="{8E8C4784-01A5-86E2-52C6-3F4FD89AC229}" v="342" dt="2022-10-10T12:44:11.677"/>
    <p1510:client id="{B4AA9A89-F415-8F50-14D3-FA84C3429736}" v="61" dt="2022-09-06T13:34:20.505"/>
    <p1510:client id="{B51DA762-686C-F6FC-CD4C-DA6284A60C8E}" v="72" dt="2022-10-11T11:38:00.376"/>
    <p1510:client id="{EF360BE9-2469-AFA8-159D-6994A152A7C5}" v="213" dt="2022-09-20T11:02:48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62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59271-3907-4F94-AD52-1BD5F84661D5}" type="datetimeFigureOut">
              <a:t>3/28/2023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1D389-A448-4254-80D9-DE36E0E5A1B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1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70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87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082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95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246D19-728F-44BA-AF57-3A4FAD4E6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5" y="770381"/>
            <a:ext cx="5582426" cy="5879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846C0E-C4D6-41F7-9A57-1EC37CCC4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56" y="-1"/>
            <a:ext cx="10608845" cy="103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4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68A2FF-3C91-44AB-B460-5E503F9BD3A0}"/>
              </a:ext>
            </a:extLst>
          </p:cNvPr>
          <p:cNvSpPr/>
          <p:nvPr userDrawn="1"/>
        </p:nvSpPr>
        <p:spPr>
          <a:xfrm>
            <a:off x="0" y="-1"/>
            <a:ext cx="18288000" cy="10331834"/>
          </a:xfrm>
          <a:prstGeom prst="rect">
            <a:avLst/>
          </a:prstGeom>
          <a:solidFill>
            <a:srgbClr val="B9B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5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246D19-728F-44BA-AF57-3A4FAD4E6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5" y="770381"/>
            <a:ext cx="5582426" cy="5879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846C0E-C4D6-41F7-9A57-1EC37CCC4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56" y="-1"/>
            <a:ext cx="10608845" cy="103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7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A13721-55E4-4981-B505-0D2677181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0864"/>
            <a:ext cx="4663440" cy="14561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F95B2B-094E-4272-B6B7-73EDB8B095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810" y="0"/>
            <a:ext cx="2663190" cy="2676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378F20-2846-4BD6-BB78-247C645735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230" y="658876"/>
            <a:ext cx="3051810" cy="32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01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4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ая страница">
  <p:cSld name="Основная страница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343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4" r:id="rId8"/>
    <p:sldLayoutId id="2147483657" r:id="rId9"/>
    <p:sldLayoutId id="2147483676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30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8" r:id="rId4"/>
    <p:sldLayoutId id="2147483671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31.sv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6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amarasoft.com/support/" TargetMode="External"/><Relationship Id="rId2" Type="http://schemas.openxmlformats.org/officeDocument/2006/relationships/hyperlink" Target="https://support.samarasoft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amarasoft.com/" TargetMode="External"/><Relationship Id="rId4" Type="http://schemas.openxmlformats.org/officeDocument/2006/relationships/hyperlink" Target="mailto:info@samarasoft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37.em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svg"/><Relationship Id="rId9" Type="http://schemas.openxmlformats.org/officeDocument/2006/relationships/image" Target="../media/image39.emf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00000">
            <a:off x="-3380209" y="-5924701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2598" y="-898652"/>
            <a:ext cx="15347817" cy="132905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print"/>
              <a:stretch>
                <a:fillRect l="-24670" r="-506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10800000">
            <a:off x="2983057" y="-2223654"/>
            <a:ext cx="18726940" cy="16219278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499719" y="8616980"/>
            <a:ext cx="5428189" cy="12826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47855" y="4984534"/>
            <a:ext cx="10210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spc="299" dirty="0">
                <a:solidFill>
                  <a:srgbClr val="4B5D74"/>
                </a:solidFill>
                <a:latin typeface="Arial"/>
                <a:cs typeface="Arial"/>
              </a:rPr>
              <a:t>на платформе</a:t>
            </a:r>
            <a:r>
              <a:rPr lang="ru-RU" sz="5000" b="1" spc="299" dirty="0">
                <a:solidFill>
                  <a:srgbClr val="4B5D74"/>
                </a:solidFill>
                <a:latin typeface="Arial"/>
                <a:cs typeface="Arial"/>
              </a:rPr>
              <a:t> </a:t>
            </a:r>
            <a:r>
              <a:rPr lang="en-US" sz="6000" b="1" spc="299" dirty="0">
                <a:solidFill>
                  <a:srgbClr val="ED7D31"/>
                </a:solidFill>
                <a:latin typeface="Arial"/>
                <a:cs typeface="Arial"/>
              </a:rPr>
              <a:t>BPM</a:t>
            </a:r>
            <a:r>
              <a:rPr lang="en-US" sz="6000" b="1" spc="299" dirty="0">
                <a:solidFill>
                  <a:srgbClr val="4B5D74"/>
                </a:solidFill>
                <a:latin typeface="Arial"/>
                <a:cs typeface="Arial"/>
              </a:rPr>
              <a:t>Soft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30982" y="6164593"/>
            <a:ext cx="8356067" cy="101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700" spc="89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управляйте корпоративной информацией легко и динамично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D7B83C5-8BC2-6338-1670-5AD9831F4650}"/>
              </a:ext>
            </a:extLst>
          </p:cNvPr>
          <p:cNvSpPr txBox="1"/>
          <p:nvPr/>
        </p:nvSpPr>
        <p:spPr>
          <a:xfrm>
            <a:off x="5347855" y="3753428"/>
            <a:ext cx="10210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8000" b="1" spc="299" dirty="0">
                <a:solidFill>
                  <a:srgbClr val="4B5D74"/>
                </a:solidFill>
                <a:latin typeface="Arial"/>
                <a:cs typeface="Arial"/>
              </a:rPr>
              <a:t>Документооборот</a:t>
            </a:r>
            <a:endParaRPr lang="en-US" sz="6000" b="1" spc="299" dirty="0">
              <a:solidFill>
                <a:srgbClr val="4B5D74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73A56BD-EFCD-42F8-94E6-4C38BF5CE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0AB1CE5-BB3C-4837-BACF-552AB243E4E7}"/>
              </a:ext>
            </a:extLst>
          </p:cNvPr>
          <p:cNvSpPr/>
          <p:nvPr/>
        </p:nvSpPr>
        <p:spPr>
          <a:xfrm>
            <a:off x="604805" y="408289"/>
            <a:ext cx="295472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АРХИТЕКТУРА</a:t>
            </a:r>
          </a:p>
        </p:txBody>
      </p:sp>
      <p:sp>
        <p:nvSpPr>
          <p:cNvPr id="61" name="Rectangle 66">
            <a:extLst>
              <a:ext uri="{FF2B5EF4-FFF2-40B4-BE49-F238E27FC236}">
                <a16:creationId xmlns:a16="http://schemas.microsoft.com/office/drawing/2014/main" id="{86BCF09D-F95D-4046-AC03-9279D028E8CD}"/>
              </a:ext>
            </a:extLst>
          </p:cNvPr>
          <p:cNvSpPr/>
          <p:nvPr/>
        </p:nvSpPr>
        <p:spPr>
          <a:xfrm>
            <a:off x="9613366" y="2049695"/>
            <a:ext cx="7363658" cy="13978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63500" sx="101000" sy="101000" algn="ctr" rotWithShape="0">
              <a:prstClr val="black">
                <a:alpha val="17000"/>
              </a:prstClr>
            </a:outerShdw>
          </a:effectLst>
        </p:spPr>
        <p:txBody>
          <a:bodyPr spcFirstLastPara="1" wrap="square" lIns="270000" tIns="137160" rIns="137138" bIns="6855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lang="en-US" sz="1350" b="1" kern="0">
              <a:solidFill>
                <a:srgbClr val="072541"/>
              </a:solidFill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62" name="Rectangle 13">
            <a:extLst>
              <a:ext uri="{FF2B5EF4-FFF2-40B4-BE49-F238E27FC236}">
                <a16:creationId xmlns:a16="http://schemas.microsoft.com/office/drawing/2014/main" id="{A0AF174A-658F-49FD-9C88-D3F93D82771F}"/>
              </a:ext>
            </a:extLst>
          </p:cNvPr>
          <p:cNvSpPr/>
          <p:nvPr/>
        </p:nvSpPr>
        <p:spPr>
          <a:xfrm>
            <a:off x="1173433" y="2049695"/>
            <a:ext cx="7967900" cy="139780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63500" sx="101000" sy="101000" algn="ctr" rotWithShape="0">
              <a:prstClr val="black">
                <a:alpha val="17000"/>
              </a:prstClr>
            </a:outerShdw>
          </a:effectLst>
        </p:spPr>
        <p:txBody>
          <a:bodyPr spcFirstLastPara="1" wrap="square" lIns="270000" tIns="137160" rIns="137138" bIns="6855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endParaRPr lang="en-US" sz="1350" b="1" kern="0">
              <a:solidFill>
                <a:srgbClr val="072541"/>
              </a:solidFill>
              <a:latin typeface="Montserrat" panose="00000500000000000000" pitchFamily="2" charset="0"/>
              <a:cs typeface="Arial"/>
              <a:sym typeface="Arial"/>
            </a:endParaRPr>
          </a:p>
        </p:txBody>
      </p:sp>
      <p:cxnSp>
        <p:nvCxnSpPr>
          <p:cNvPr id="63" name="Google Shape;798;p131">
            <a:extLst>
              <a:ext uri="{FF2B5EF4-FFF2-40B4-BE49-F238E27FC236}">
                <a16:creationId xmlns:a16="http://schemas.microsoft.com/office/drawing/2014/main" id="{19229540-8E5D-4828-BEDC-B74485EB914A}"/>
              </a:ext>
            </a:extLst>
          </p:cNvPr>
          <p:cNvCxnSpPr>
            <a:cxnSpLocks/>
          </p:cNvCxnSpPr>
          <p:nvPr/>
        </p:nvCxnSpPr>
        <p:spPr>
          <a:xfrm rot="10800000">
            <a:off x="12568773" y="4738200"/>
            <a:ext cx="510684" cy="0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4" name="Google Shape;813;p132">
            <a:extLst>
              <a:ext uri="{FF2B5EF4-FFF2-40B4-BE49-F238E27FC236}">
                <a16:creationId xmlns:a16="http://schemas.microsoft.com/office/drawing/2014/main" id="{F81C518B-61A3-4411-9530-58630DED062C}"/>
              </a:ext>
            </a:extLst>
          </p:cNvPr>
          <p:cNvSpPr/>
          <p:nvPr/>
        </p:nvSpPr>
        <p:spPr>
          <a:xfrm>
            <a:off x="1140433" y="6503990"/>
            <a:ext cx="15873572" cy="2853173"/>
          </a:xfrm>
          <a:prstGeom prst="rect">
            <a:avLst/>
          </a:prstGeom>
          <a:solidFill>
            <a:srgbClr val="EA6012">
              <a:alpha val="90000"/>
            </a:srgbClr>
          </a:solidFill>
          <a:ln>
            <a:solidFill>
              <a:srgbClr val="EA6012"/>
            </a:solidFill>
          </a:ln>
          <a:effectLst>
            <a:outerShdw blurRad="63500" sx="101000" sy="101000" algn="ctr" rotWithShape="0">
              <a:prstClr val="black">
                <a:alpha val="8000"/>
              </a:prstClr>
            </a:outerShdw>
          </a:effectLst>
        </p:spPr>
        <p:txBody>
          <a:bodyPr spcFirstLastPara="1" wrap="square" lIns="0" tIns="270000" rIns="0" bIns="0" anchor="t" anchorCtr="0">
            <a:noAutofit/>
          </a:bodyPr>
          <a:lstStyle/>
          <a:p>
            <a:pPr algn="ctr">
              <a:buClr>
                <a:srgbClr val="000000"/>
              </a:buClr>
              <a:tabLst>
                <a:tab pos="12646820" algn="l"/>
              </a:tabLst>
              <a:defRPr/>
            </a:pPr>
            <a:r>
              <a:rPr lang="ru-RU" sz="1800" b="1" kern="0" dirty="0">
                <a:solidFill>
                  <a:srgbClr val="FFFFFF"/>
                </a:solidFill>
                <a:cs typeface="Arial"/>
                <a:sym typeface="Open Sans"/>
              </a:rPr>
              <a:t>КОНТЕЙНЕРЫ </a:t>
            </a:r>
            <a:br>
              <a:rPr lang="ru-RU" sz="1800" b="1" kern="0" dirty="0">
                <a:solidFill>
                  <a:srgbClr val="FFFFFF"/>
                </a:solidFill>
                <a:cs typeface="Arial"/>
                <a:sym typeface="Open Sans"/>
              </a:rPr>
            </a:br>
            <a:r>
              <a:rPr lang="ru-RU" sz="1800" b="1" kern="0" dirty="0">
                <a:solidFill>
                  <a:srgbClr val="FFFFFF"/>
                </a:solidFill>
                <a:cs typeface="Arial"/>
                <a:sym typeface="Open Sans"/>
              </a:rPr>
              <a:t>МИКРОСЕРВИСОВ</a:t>
            </a:r>
            <a:endParaRPr lang="en-US" sz="1800" b="1" kern="0" dirty="0">
              <a:solidFill>
                <a:srgbClr val="FFFFFF"/>
              </a:solidFill>
              <a:cs typeface="Arial"/>
              <a:sym typeface="Open Sans"/>
            </a:endParaRPr>
          </a:p>
        </p:txBody>
      </p:sp>
      <p:sp>
        <p:nvSpPr>
          <p:cNvPr id="66" name="Google Shape;817;p132">
            <a:extLst>
              <a:ext uri="{FF2B5EF4-FFF2-40B4-BE49-F238E27FC236}">
                <a16:creationId xmlns:a16="http://schemas.microsoft.com/office/drawing/2014/main" id="{C72B26FD-3C0E-4434-94E9-DA6484339760}"/>
              </a:ext>
            </a:extLst>
          </p:cNvPr>
          <p:cNvSpPr/>
          <p:nvPr/>
        </p:nvSpPr>
        <p:spPr>
          <a:xfrm>
            <a:off x="10577850" y="6752125"/>
            <a:ext cx="2040465" cy="694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1">
            <a:normAutofit/>
          </a:bodyPr>
          <a:lstStyle/>
          <a:p>
            <a:pPr marL="264320" indent="-264320" defTabSz="1371567">
              <a:spcBef>
                <a:spcPts val="900"/>
              </a:spcBef>
              <a:buClr>
                <a:srgbClr val="FFFFFF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Глобальный поиск</a:t>
            </a:r>
            <a:endParaRPr sz="1200" kern="0" dirty="0">
              <a:solidFill>
                <a:srgbClr val="FFFFFF"/>
              </a:solidFill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67" name="Google Shape;818;p132">
            <a:extLst>
              <a:ext uri="{FF2B5EF4-FFF2-40B4-BE49-F238E27FC236}">
                <a16:creationId xmlns:a16="http://schemas.microsoft.com/office/drawing/2014/main" id="{414C060D-C7D2-4069-8CDF-6D2C7DAF57BD}"/>
              </a:ext>
            </a:extLst>
          </p:cNvPr>
          <p:cNvSpPr/>
          <p:nvPr/>
        </p:nvSpPr>
        <p:spPr>
          <a:xfrm>
            <a:off x="10577850" y="7593532"/>
            <a:ext cx="2040465" cy="694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1">
            <a:normAutofit/>
          </a:bodyPr>
          <a:lstStyle/>
          <a:p>
            <a:pPr marL="264320" indent="-264320" defTabSz="1371567">
              <a:spcBef>
                <a:spcPts val="900"/>
              </a:spcBef>
              <a:buClr>
                <a:srgbClr val="FFFFFF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Предиктивный анализ</a:t>
            </a:r>
            <a:endParaRPr sz="1200" kern="0" dirty="0">
              <a:solidFill>
                <a:srgbClr val="FFFFFF"/>
              </a:solidFill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68" name="Google Shape;819;p132">
            <a:extLst>
              <a:ext uri="{FF2B5EF4-FFF2-40B4-BE49-F238E27FC236}">
                <a16:creationId xmlns:a16="http://schemas.microsoft.com/office/drawing/2014/main" id="{1B97DE14-51A8-4587-B076-C39CB01BF522}"/>
              </a:ext>
            </a:extLst>
          </p:cNvPr>
          <p:cNvSpPr/>
          <p:nvPr/>
        </p:nvSpPr>
        <p:spPr>
          <a:xfrm>
            <a:off x="12574061" y="6752125"/>
            <a:ext cx="2040465" cy="694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1">
            <a:normAutofit/>
          </a:bodyPr>
          <a:lstStyle/>
          <a:p>
            <a:pPr marL="264320" indent="-264320" defTabSz="1371567">
              <a:spcBef>
                <a:spcPts val="900"/>
              </a:spcBef>
              <a:buClr>
                <a:srgbClr val="FFFFFF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Процессинг почты</a:t>
            </a:r>
            <a:endParaRPr sz="1200" kern="0" dirty="0">
              <a:solidFill>
                <a:srgbClr val="FFFFFF"/>
              </a:solidFill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69" name="Google Shape;820;p132">
            <a:extLst>
              <a:ext uri="{FF2B5EF4-FFF2-40B4-BE49-F238E27FC236}">
                <a16:creationId xmlns:a16="http://schemas.microsoft.com/office/drawing/2014/main" id="{F476AE79-9488-4148-B6C7-D48EE3A6D4AB}"/>
              </a:ext>
            </a:extLst>
          </p:cNvPr>
          <p:cNvSpPr/>
          <p:nvPr/>
        </p:nvSpPr>
        <p:spPr>
          <a:xfrm>
            <a:off x="12574116" y="7593532"/>
            <a:ext cx="2040465" cy="694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1">
            <a:normAutofit/>
          </a:bodyPr>
          <a:lstStyle/>
          <a:p>
            <a:pPr marL="264320" indent="-264320" defTabSz="1371567">
              <a:spcBef>
                <a:spcPts val="900"/>
              </a:spcBef>
              <a:buClr>
                <a:srgbClr val="FFFFFF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en"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JS-</a:t>
            </a:r>
            <a:r>
              <a:rPr lang="ru-RU" sz="1200" kern="0" dirty="0" err="1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бандлер</a:t>
            </a:r>
            <a:endParaRPr sz="1200" kern="0" dirty="0">
              <a:solidFill>
                <a:srgbClr val="FFFFFF"/>
              </a:solidFill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70" name="Google Shape;825;p132">
            <a:extLst>
              <a:ext uri="{FF2B5EF4-FFF2-40B4-BE49-F238E27FC236}">
                <a16:creationId xmlns:a16="http://schemas.microsoft.com/office/drawing/2014/main" id="{1F08712E-6B85-45AF-B7D3-09CA8EE0E9F5}"/>
              </a:ext>
            </a:extLst>
          </p:cNvPr>
          <p:cNvSpPr/>
          <p:nvPr/>
        </p:nvSpPr>
        <p:spPr>
          <a:xfrm>
            <a:off x="10577850" y="8434966"/>
            <a:ext cx="2040465" cy="694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1">
            <a:normAutofit/>
          </a:bodyPr>
          <a:lstStyle/>
          <a:p>
            <a:pPr marL="264320" indent="-264320" defTabSz="1371567">
              <a:spcBef>
                <a:spcPts val="900"/>
              </a:spcBef>
              <a:buClr>
                <a:srgbClr val="FFFFFF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Поиск дублей</a:t>
            </a:r>
            <a:endParaRPr sz="1200" kern="0" dirty="0">
              <a:solidFill>
                <a:srgbClr val="FFFFFF"/>
              </a:solidFill>
              <a:cs typeface="Segoe UI" panose="020B0502040204020203" pitchFamily="34" charset="0"/>
              <a:sym typeface="Open Sans"/>
            </a:endParaRPr>
          </a:p>
        </p:txBody>
      </p:sp>
      <p:sp>
        <p:nvSpPr>
          <p:cNvPr id="76" name="Google Shape;826;p132">
            <a:extLst>
              <a:ext uri="{FF2B5EF4-FFF2-40B4-BE49-F238E27FC236}">
                <a16:creationId xmlns:a16="http://schemas.microsoft.com/office/drawing/2014/main" id="{09F7FF0E-543B-4205-8A94-18EF26DE3410}"/>
              </a:ext>
            </a:extLst>
          </p:cNvPr>
          <p:cNvSpPr/>
          <p:nvPr/>
        </p:nvSpPr>
        <p:spPr>
          <a:xfrm>
            <a:off x="12574116" y="8434966"/>
            <a:ext cx="2040465" cy="69447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numCol="1">
            <a:normAutofit/>
          </a:bodyPr>
          <a:lstStyle/>
          <a:p>
            <a:pPr marL="264320" indent="-264320" defTabSz="1371567">
              <a:spcBef>
                <a:spcPts val="900"/>
              </a:spcBef>
              <a:buClr>
                <a:srgbClr val="FFFFFF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rPr>
              <a:t>Генерация отчетов</a:t>
            </a:r>
            <a:endParaRPr sz="1200" kern="0" dirty="0">
              <a:solidFill>
                <a:srgbClr val="FFFFFF"/>
              </a:solidFill>
              <a:cs typeface="Segoe UI" panose="020B0502040204020203" pitchFamily="34" charset="0"/>
              <a:sym typeface="Open Sans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1E39498-CAF8-4C77-855F-384397E6D4C1}"/>
              </a:ext>
            </a:extLst>
          </p:cNvPr>
          <p:cNvGrpSpPr/>
          <p:nvPr/>
        </p:nvGrpSpPr>
        <p:grpSpPr>
          <a:xfrm>
            <a:off x="1470870" y="6752108"/>
            <a:ext cx="15314271" cy="2377341"/>
            <a:chOff x="-5821556" y="3310516"/>
            <a:chExt cx="11136981" cy="1176557"/>
          </a:xfrm>
          <a:solidFill>
            <a:srgbClr val="FF4013"/>
          </a:solidFill>
        </p:grpSpPr>
        <p:sp>
          <p:nvSpPr>
            <p:cNvPr id="81" name="Google Shape;821;p132">
              <a:extLst>
                <a:ext uri="{FF2B5EF4-FFF2-40B4-BE49-F238E27FC236}">
                  <a16:creationId xmlns:a16="http://schemas.microsoft.com/office/drawing/2014/main" id="{D5855AC2-7DCE-41B0-A910-E80FDFBCEA0D}"/>
                </a:ext>
              </a:extLst>
            </p:cNvPr>
            <p:cNvSpPr/>
            <p:nvPr/>
          </p:nvSpPr>
          <p:spPr>
            <a:xfrm>
              <a:off x="3693159" y="3310516"/>
              <a:ext cx="1622266" cy="3436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 numCol="1">
              <a:normAutofit/>
            </a:bodyPr>
            <a:lstStyle/>
            <a:p>
              <a:pPr marL="264320" indent="-264320" defTabSz="1371567">
                <a:spcBef>
                  <a:spcPts val="900"/>
                </a:spcBef>
                <a:buClr>
                  <a:srgbClr val="FFFFFF"/>
                </a:buClr>
                <a:buSzPct val="120000"/>
                <a:buFont typeface="Wingdings 3" panose="05040102010807070707" pitchFamily="18" charset="2"/>
                <a:buChar char=""/>
                <a:defRPr/>
              </a:pPr>
              <a:r>
                <a:rPr lang="ru-RU" sz="1200" kern="0" dirty="0" err="1">
                  <a:solidFill>
                    <a:srgbClr val="FFFFFF"/>
                  </a:solidFill>
                  <a:cs typeface="Segoe UI" panose="020B0502040204020203" pitchFamily="34" charset="0"/>
                  <a:sym typeface="Open Sans"/>
                </a:rPr>
                <a:t>Лендинги</a:t>
              </a:r>
              <a:endParaRPr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endParaRPr>
            </a:p>
          </p:txBody>
        </p:sp>
        <p:sp>
          <p:nvSpPr>
            <p:cNvPr id="82" name="Google Shape;822;p132">
              <a:extLst>
                <a:ext uri="{FF2B5EF4-FFF2-40B4-BE49-F238E27FC236}">
                  <a16:creationId xmlns:a16="http://schemas.microsoft.com/office/drawing/2014/main" id="{C3819FB8-5DF3-4119-940A-7D25AABEA91B}"/>
                </a:ext>
              </a:extLst>
            </p:cNvPr>
            <p:cNvSpPr/>
            <p:nvPr/>
          </p:nvSpPr>
          <p:spPr>
            <a:xfrm>
              <a:off x="3693159" y="3726946"/>
              <a:ext cx="1622266" cy="3436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 numCol="1">
              <a:normAutofit/>
            </a:bodyPr>
            <a:lstStyle/>
            <a:p>
              <a:pPr marL="264320" indent="-264320" defTabSz="1371567">
                <a:spcBef>
                  <a:spcPts val="900"/>
                </a:spcBef>
                <a:buClr>
                  <a:srgbClr val="FFFFFF"/>
                </a:buClr>
                <a:buSzPct val="120000"/>
                <a:buFont typeface="Wingdings 3" panose="05040102010807070707" pitchFamily="18" charset="2"/>
                <a:buChar char=""/>
                <a:defRPr/>
              </a:pPr>
              <a:r>
                <a:rPr lang="ru-RU" sz="1200" kern="0" dirty="0">
                  <a:solidFill>
                    <a:srgbClr val="FFFFFF"/>
                  </a:solidFill>
                  <a:cs typeface="Segoe UI" panose="020B0502040204020203" pitchFamily="34" charset="0"/>
                  <a:sym typeface="Open Sans"/>
                </a:rPr>
                <a:t>Трекинг событий сайта</a:t>
              </a:r>
              <a:endParaRPr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endParaRPr>
            </a:p>
          </p:txBody>
        </p:sp>
        <p:sp>
          <p:nvSpPr>
            <p:cNvPr id="83" name="Google Shape;827;p132">
              <a:extLst>
                <a:ext uri="{FF2B5EF4-FFF2-40B4-BE49-F238E27FC236}">
                  <a16:creationId xmlns:a16="http://schemas.microsoft.com/office/drawing/2014/main" id="{9DA4D2A1-66FF-41C0-96DC-D612A9A6E0CF}"/>
                </a:ext>
              </a:extLst>
            </p:cNvPr>
            <p:cNvSpPr/>
            <p:nvPr/>
          </p:nvSpPr>
          <p:spPr>
            <a:xfrm>
              <a:off x="3693159" y="4143376"/>
              <a:ext cx="1622266" cy="3436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 numCol="1">
              <a:normAutofit/>
            </a:bodyPr>
            <a:lstStyle/>
            <a:p>
              <a:pPr marL="264320" indent="-264320" defTabSz="1371567">
                <a:spcBef>
                  <a:spcPts val="900"/>
                </a:spcBef>
                <a:buClr>
                  <a:srgbClr val="FFFFFF"/>
                </a:buClr>
                <a:buSzPct val="120000"/>
                <a:buFont typeface="Wingdings 3" panose="05040102010807070707" pitchFamily="18" charset="2"/>
                <a:buChar char=""/>
                <a:defRPr/>
              </a:pPr>
              <a:r>
                <a:rPr lang="ru-RU" sz="1200" kern="0" dirty="0">
                  <a:solidFill>
                    <a:srgbClr val="FFFFFF"/>
                  </a:solidFill>
                  <a:cs typeface="Segoe UI" panose="020B0502040204020203" pitchFamily="34" charset="0"/>
                  <a:sym typeface="Open Sans"/>
                </a:rPr>
                <a:t>Сервис облачных рассылок</a:t>
              </a:r>
              <a:endParaRPr sz="1200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endParaRPr>
            </a:p>
          </p:txBody>
        </p:sp>
        <p:sp>
          <p:nvSpPr>
            <p:cNvPr id="84" name="Google Shape;827;p132">
              <a:extLst>
                <a:ext uri="{FF2B5EF4-FFF2-40B4-BE49-F238E27FC236}">
                  <a16:creationId xmlns:a16="http://schemas.microsoft.com/office/drawing/2014/main" id="{41D93BEF-FB0E-4DC2-BA53-B568181D03DC}"/>
                </a:ext>
              </a:extLst>
            </p:cNvPr>
            <p:cNvSpPr/>
            <p:nvPr/>
          </p:nvSpPr>
          <p:spPr>
            <a:xfrm>
              <a:off x="-5821556" y="3310516"/>
              <a:ext cx="4491624" cy="117655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 numCol="1" anchor="ctr">
              <a:normAutofit/>
            </a:bodyPr>
            <a:lstStyle/>
            <a:p>
              <a:pPr marL="302420" indent="-302420" defTabSz="1371567">
                <a:spcBef>
                  <a:spcPts val="900"/>
                </a:spcBef>
                <a:buClr>
                  <a:srgbClr val="FFFFFF"/>
                </a:buClr>
                <a:buSzPct val="120000"/>
                <a:buFont typeface="Wingdings 3" panose="05040102010807070707" pitchFamily="18" charset="2"/>
                <a:buChar char=""/>
                <a:defRPr/>
              </a:pPr>
              <a:r>
                <a:rPr lang="ru-RU" sz="1800" b="1" kern="0" dirty="0">
                  <a:solidFill>
                    <a:srgbClr val="FFFFFF"/>
                  </a:solidFill>
                  <a:cs typeface="Segoe UI" panose="020B0502040204020203" pitchFamily="34" charset="0"/>
                  <a:sym typeface="Open Sans"/>
                </a:rPr>
                <a:t>КОНСТРУКТОР</a:t>
              </a:r>
              <a:endParaRPr lang="en-US" sz="1800" b="1" kern="0" dirty="0">
                <a:solidFill>
                  <a:srgbClr val="FFFFFF"/>
                </a:solidFill>
                <a:cs typeface="Segoe UI" panose="020B0502040204020203" pitchFamily="34" charset="0"/>
                <a:sym typeface="Open Sans"/>
              </a:endParaRPr>
            </a:p>
          </p:txBody>
        </p:sp>
      </p:grpSp>
      <p:pic>
        <p:nvPicPr>
          <p:cNvPr id="85" name="Google Shape;829;p132">
            <a:extLst>
              <a:ext uri="{FF2B5EF4-FFF2-40B4-BE49-F238E27FC236}">
                <a16:creationId xmlns:a16="http://schemas.microsoft.com/office/drawing/2014/main" id="{ADB6B622-480D-4C2E-B907-0EBF22FA4AC6}"/>
              </a:ext>
            </a:extLst>
          </p:cNvPr>
          <p:cNvPicPr preferRelativeResize="0"/>
          <p:nvPr/>
        </p:nvPicPr>
        <p:blipFill>
          <a:blip r:embed="rId5">
            <a:alphaModFix/>
            <a:biLevel thresh="25000"/>
          </a:blip>
          <a:stretch>
            <a:fillRect/>
          </a:stretch>
        </p:blipFill>
        <p:spPr>
          <a:xfrm>
            <a:off x="8600099" y="7759054"/>
            <a:ext cx="954237" cy="1037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04;p131">
            <a:extLst>
              <a:ext uri="{FF2B5EF4-FFF2-40B4-BE49-F238E27FC236}">
                <a16:creationId xmlns:a16="http://schemas.microsoft.com/office/drawing/2014/main" id="{6D9292E4-A89E-4235-A38E-270913DD1F67}"/>
              </a:ext>
            </a:extLst>
          </p:cNvPr>
          <p:cNvCxnSpPr>
            <a:cxnSpLocks/>
          </p:cNvCxnSpPr>
          <p:nvPr/>
        </p:nvCxnSpPr>
        <p:spPr>
          <a:xfrm>
            <a:off x="2595084" y="3447500"/>
            <a:ext cx="0" cy="3304608"/>
          </a:xfrm>
          <a:prstGeom prst="straightConnector1">
            <a:avLst/>
          </a:prstGeom>
          <a:noFill/>
          <a:ln w="19050" cap="flat" cmpd="sng">
            <a:solidFill>
              <a:schemeClr val="bg1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7" name="Google Shape;805;p131">
            <a:extLst>
              <a:ext uri="{FF2B5EF4-FFF2-40B4-BE49-F238E27FC236}">
                <a16:creationId xmlns:a16="http://schemas.microsoft.com/office/drawing/2014/main" id="{D1CBA794-E86D-46AB-855F-2B30496D0C15}"/>
              </a:ext>
            </a:extLst>
          </p:cNvPr>
          <p:cNvSpPr txBox="1"/>
          <p:nvPr/>
        </p:nvSpPr>
        <p:spPr>
          <a:xfrm>
            <a:off x="1512274" y="2514630"/>
            <a:ext cx="311965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43" indent="-285743" defTabSz="914378">
              <a:spcBef>
                <a:spcPts val="6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 sz="700">
                <a:solidFill>
                  <a:srgbClr val="1425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428615" indent="-428615" defTabSz="1371567">
              <a:spcBef>
                <a:spcPts val="900"/>
              </a:spcBef>
              <a:defRPr/>
            </a:pPr>
            <a:r>
              <a:rPr lang="ru-RU" sz="1800" b="1" kern="0" dirty="0">
                <a:solidFill>
                  <a:schemeClr val="bg1">
                    <a:lumMod val="50000"/>
                  </a:schemeClr>
                </a:solidFill>
                <a:latin typeface="+mn-lt"/>
                <a:sym typeface="Open Sans"/>
              </a:rPr>
              <a:t>ВЕБ-КЛИЕНТ</a:t>
            </a:r>
            <a:endParaRPr lang="en-US" sz="1800" b="1" kern="0" dirty="0">
              <a:solidFill>
                <a:schemeClr val="bg1">
                  <a:lumMod val="50000"/>
                </a:schemeClr>
              </a:solidFill>
              <a:latin typeface="+mn-lt"/>
              <a:sym typeface="Open Sans"/>
            </a:endParaRPr>
          </a:p>
        </p:txBody>
      </p:sp>
      <p:sp>
        <p:nvSpPr>
          <p:cNvPr id="88" name="Google Shape;796;p131">
            <a:extLst>
              <a:ext uri="{FF2B5EF4-FFF2-40B4-BE49-F238E27FC236}">
                <a16:creationId xmlns:a16="http://schemas.microsoft.com/office/drawing/2014/main" id="{DB80971D-7FCA-414D-8CA1-7C8031AE842A}"/>
              </a:ext>
            </a:extLst>
          </p:cNvPr>
          <p:cNvSpPr/>
          <p:nvPr/>
        </p:nvSpPr>
        <p:spPr>
          <a:xfrm>
            <a:off x="3854166" y="3905576"/>
            <a:ext cx="8760249" cy="220688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63500" sx="101000" sy="101000" algn="ctr" rotWithShape="0">
              <a:prstClr val="black">
                <a:alpha val="17000"/>
              </a:prstClr>
            </a:outerShdw>
          </a:effectLst>
        </p:spPr>
        <p:txBody>
          <a:bodyPr spcFirstLastPara="1" wrap="square" lIns="270000" tIns="137160" rIns="137138" bIns="6855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ru-RU" sz="18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  <a:sym typeface="Open Sans"/>
              </a:rPr>
              <a:t>ПРИЛОЖЕНИЕ </a:t>
            </a:r>
            <a:r>
              <a:rPr lang="en-US" sz="1800" b="1" kern="0" dirty="0" err="1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  <a:sym typeface="Open Sans"/>
              </a:rPr>
              <a:t>BPMSoft</a:t>
            </a:r>
            <a:endParaRPr lang="en-US" sz="18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  <a:sym typeface="Open Sans"/>
            </a:endParaRPr>
          </a:p>
        </p:txBody>
      </p:sp>
      <p:sp>
        <p:nvSpPr>
          <p:cNvPr id="89" name="Google Shape;806;p131">
            <a:extLst>
              <a:ext uri="{FF2B5EF4-FFF2-40B4-BE49-F238E27FC236}">
                <a16:creationId xmlns:a16="http://schemas.microsoft.com/office/drawing/2014/main" id="{4C950DE2-D39F-4EFE-821F-E77745F1ED4B}"/>
              </a:ext>
            </a:extLst>
          </p:cNvPr>
          <p:cNvSpPr txBox="1"/>
          <p:nvPr/>
        </p:nvSpPr>
        <p:spPr>
          <a:xfrm>
            <a:off x="9613364" y="2495953"/>
            <a:ext cx="389754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43" indent="-285743" defTabSz="914378">
              <a:spcBef>
                <a:spcPts val="6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 sz="700">
                <a:solidFill>
                  <a:srgbClr val="1425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428615" indent="-428615" defTabSz="1371567">
              <a:spcBef>
                <a:spcPts val="900"/>
              </a:spcBef>
              <a:defRPr/>
            </a:pPr>
            <a:r>
              <a:rPr lang="ru-RU" sz="1800" b="1" kern="0" dirty="0">
                <a:solidFill>
                  <a:schemeClr val="bg1">
                    <a:lumMod val="50000"/>
                  </a:schemeClr>
                </a:solidFill>
                <a:latin typeface="+mn-lt"/>
                <a:sym typeface="Open Sans"/>
              </a:rPr>
              <a:t>МОБИЛЬНЫЙ КЛИЕНТ</a:t>
            </a:r>
            <a:endParaRPr lang="en-US" sz="1800" b="1" kern="0" dirty="0">
              <a:solidFill>
                <a:schemeClr val="bg1">
                  <a:lumMod val="50000"/>
                </a:schemeClr>
              </a:solidFill>
              <a:latin typeface="+mn-lt"/>
              <a:sym typeface="Open Sans"/>
            </a:endParaRPr>
          </a:p>
        </p:txBody>
      </p:sp>
      <p:cxnSp>
        <p:nvCxnSpPr>
          <p:cNvPr id="90" name="Google Shape;803;p131">
            <a:extLst>
              <a:ext uri="{FF2B5EF4-FFF2-40B4-BE49-F238E27FC236}">
                <a16:creationId xmlns:a16="http://schemas.microsoft.com/office/drawing/2014/main" id="{7FF6A29D-09E6-4BA0-BF70-8314ADA4795F}"/>
              </a:ext>
            </a:extLst>
          </p:cNvPr>
          <p:cNvCxnSpPr>
            <a:cxnSpLocks/>
          </p:cNvCxnSpPr>
          <p:nvPr/>
        </p:nvCxnSpPr>
        <p:spPr>
          <a:xfrm>
            <a:off x="9058727" y="6112484"/>
            <a:ext cx="3903" cy="44820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91" name="Google Shape;797;p131">
            <a:extLst>
              <a:ext uri="{FF2B5EF4-FFF2-40B4-BE49-F238E27FC236}">
                <a16:creationId xmlns:a16="http://schemas.microsoft.com/office/drawing/2014/main" id="{DBBB2038-4D15-487F-A2D0-5FD1B0C13389}"/>
              </a:ext>
            </a:extLst>
          </p:cNvPr>
          <p:cNvSpPr/>
          <p:nvPr/>
        </p:nvSpPr>
        <p:spPr>
          <a:xfrm>
            <a:off x="13079458" y="3905578"/>
            <a:ext cx="3934544" cy="22068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spcFirstLastPara="1" wrap="square" lIns="270000" tIns="137160" rIns="137138" bIns="6855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ru-RU" sz="1800" b="1" kern="0" dirty="0">
                <a:solidFill>
                  <a:srgbClr val="FFFFFF"/>
                </a:solidFill>
                <a:cs typeface="Arial"/>
                <a:sym typeface="Open Sans"/>
              </a:rPr>
              <a:t>БАЗА ДАННЫХ</a:t>
            </a:r>
          </a:p>
        </p:txBody>
      </p:sp>
      <p:pic>
        <p:nvPicPr>
          <p:cNvPr id="92" name="Google Shape;800;p131">
            <a:extLst>
              <a:ext uri="{FF2B5EF4-FFF2-40B4-BE49-F238E27FC236}">
                <a16:creationId xmlns:a16="http://schemas.microsoft.com/office/drawing/2014/main" id="{82E706F6-6DBC-4293-B1D4-622F2017FF44}"/>
              </a:ext>
            </a:extLst>
          </p:cNvPr>
          <p:cNvPicPr preferRelativeResize="0"/>
          <p:nvPr/>
        </p:nvPicPr>
        <p:blipFill>
          <a:blip r:embed="rId6">
            <a:alphaModFix/>
            <a:biLevel thresh="25000"/>
          </a:blip>
          <a:stretch>
            <a:fillRect/>
          </a:stretch>
        </p:blipFill>
        <p:spPr>
          <a:xfrm>
            <a:off x="16079465" y="5062706"/>
            <a:ext cx="808757" cy="879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803;p131">
            <a:extLst>
              <a:ext uri="{FF2B5EF4-FFF2-40B4-BE49-F238E27FC236}">
                <a16:creationId xmlns:a16="http://schemas.microsoft.com/office/drawing/2014/main" id="{115F2090-464D-4A45-AA20-92AC820DD4B6}"/>
              </a:ext>
            </a:extLst>
          </p:cNvPr>
          <p:cNvCxnSpPr>
            <a:cxnSpLocks/>
          </p:cNvCxnSpPr>
          <p:nvPr/>
        </p:nvCxnSpPr>
        <p:spPr>
          <a:xfrm>
            <a:off x="7789073" y="3484323"/>
            <a:ext cx="3903" cy="44820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98" name="Google Shape;803;p131">
            <a:extLst>
              <a:ext uri="{FF2B5EF4-FFF2-40B4-BE49-F238E27FC236}">
                <a16:creationId xmlns:a16="http://schemas.microsoft.com/office/drawing/2014/main" id="{6A4C448A-B53B-473E-AE39-3D85FF396C0B}"/>
              </a:ext>
            </a:extLst>
          </p:cNvPr>
          <p:cNvCxnSpPr>
            <a:cxnSpLocks/>
          </p:cNvCxnSpPr>
          <p:nvPr/>
        </p:nvCxnSpPr>
        <p:spPr>
          <a:xfrm>
            <a:off x="10744266" y="3484323"/>
            <a:ext cx="3903" cy="44820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99" name="Google Shape;803;p131">
            <a:extLst>
              <a:ext uri="{FF2B5EF4-FFF2-40B4-BE49-F238E27FC236}">
                <a16:creationId xmlns:a16="http://schemas.microsoft.com/office/drawing/2014/main" id="{E5C454DD-4837-40AA-856D-B565BB2CEBD7}"/>
              </a:ext>
            </a:extLst>
          </p:cNvPr>
          <p:cNvCxnSpPr>
            <a:cxnSpLocks/>
            <a:stCxn id="88" idx="3"/>
            <a:endCxn id="91" idx="1"/>
          </p:cNvCxnSpPr>
          <p:nvPr/>
        </p:nvCxnSpPr>
        <p:spPr>
          <a:xfrm>
            <a:off x="12614415" y="5009021"/>
            <a:ext cx="465042" cy="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100" name="Google Shape;800;p131">
            <a:extLst>
              <a:ext uri="{FF2B5EF4-FFF2-40B4-BE49-F238E27FC236}">
                <a16:creationId xmlns:a16="http://schemas.microsoft.com/office/drawing/2014/main" id="{E82FF34A-DBA4-45F0-9574-F9D113B6C4E6}"/>
              </a:ext>
            </a:extLst>
          </p:cNvPr>
          <p:cNvPicPr preferRelativeResize="0"/>
          <p:nvPr/>
        </p:nvPicPr>
        <p:blipFill>
          <a:blip r:embed="rId6">
            <a:alphaModFix/>
            <a:biLevel thresh="25000"/>
          </a:blip>
          <a:stretch>
            <a:fillRect/>
          </a:stretch>
        </p:blipFill>
        <p:spPr>
          <a:xfrm>
            <a:off x="15564229" y="5062706"/>
            <a:ext cx="808757" cy="87934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796;p131">
            <a:extLst>
              <a:ext uri="{FF2B5EF4-FFF2-40B4-BE49-F238E27FC236}">
                <a16:creationId xmlns:a16="http://schemas.microsoft.com/office/drawing/2014/main" id="{4B0F593D-9844-4275-96FA-1DC07D1B96E9}"/>
              </a:ext>
            </a:extLst>
          </p:cNvPr>
          <p:cNvSpPr/>
          <p:nvPr/>
        </p:nvSpPr>
        <p:spPr>
          <a:xfrm>
            <a:off x="4156157" y="4564122"/>
            <a:ext cx="3632916" cy="1172166"/>
          </a:xfrm>
          <a:prstGeom prst="rect">
            <a:avLst/>
          </a:prstGeom>
          <a:solidFill>
            <a:srgbClr val="EA6012"/>
          </a:solidFill>
          <a:ln>
            <a:solidFill>
              <a:srgbClr val="EA6012"/>
            </a:solidFill>
          </a:ln>
        </p:spPr>
        <p:txBody>
          <a:bodyPr spcFirstLastPara="1" wrap="square" lIns="270000" tIns="137160" rIns="137138" bIns="6855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ru-RU" sz="1800" b="1" kern="0" dirty="0">
                <a:solidFill>
                  <a:srgbClr val="FFFFFF"/>
                </a:solidFill>
                <a:cs typeface="Arial"/>
                <a:sym typeface="Open Sans"/>
              </a:rPr>
              <a:t>ОБЩАЯ ЧАСТЬ</a:t>
            </a:r>
            <a:endParaRPr lang="en-US" sz="1800" b="1" kern="0" dirty="0">
              <a:solidFill>
                <a:srgbClr val="FFFFFF"/>
              </a:solidFill>
              <a:cs typeface="Arial"/>
              <a:sym typeface="Open Sans"/>
            </a:endParaRPr>
          </a:p>
        </p:txBody>
      </p:sp>
      <p:sp>
        <p:nvSpPr>
          <p:cNvPr id="106" name="Google Shape;796;p131">
            <a:extLst>
              <a:ext uri="{FF2B5EF4-FFF2-40B4-BE49-F238E27FC236}">
                <a16:creationId xmlns:a16="http://schemas.microsoft.com/office/drawing/2014/main" id="{A18A1FD9-5A30-4B8A-8B4F-AF3BA77B6FA8}"/>
              </a:ext>
            </a:extLst>
          </p:cNvPr>
          <p:cNvSpPr/>
          <p:nvPr/>
        </p:nvSpPr>
        <p:spPr>
          <a:xfrm>
            <a:off x="8020262" y="4564121"/>
            <a:ext cx="4419384" cy="117216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spcFirstLastPara="1" wrap="square" lIns="270000" tIns="137160" rIns="137138" bIns="68550" anchor="t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ru-RU" sz="1800" b="1" kern="0" dirty="0">
                <a:solidFill>
                  <a:srgbClr val="FFFFFF"/>
                </a:solidFill>
                <a:cs typeface="Arial"/>
                <a:sym typeface="Open Sans"/>
              </a:rPr>
              <a:t>КАСТОМИЗИРУЕМАЯ ЧАСТЬ</a:t>
            </a:r>
            <a:endParaRPr lang="en-US" sz="1800" b="1" kern="0" dirty="0">
              <a:solidFill>
                <a:srgbClr val="FFFFFF"/>
              </a:solidFill>
              <a:cs typeface="Arial"/>
              <a:sym typeface="Open Sans"/>
            </a:endParaRPr>
          </a:p>
        </p:txBody>
      </p: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D03F11DA-5C5B-4D0B-8F43-133DA9143924}"/>
              </a:ext>
            </a:extLst>
          </p:cNvPr>
          <p:cNvGrpSpPr/>
          <p:nvPr/>
        </p:nvGrpSpPr>
        <p:grpSpPr>
          <a:xfrm>
            <a:off x="11249942" y="5062706"/>
            <a:ext cx="1045848" cy="527621"/>
            <a:chOff x="3955779" y="2359510"/>
            <a:chExt cx="995221" cy="461775"/>
          </a:xfrm>
        </p:grpSpPr>
        <p:pic>
          <p:nvPicPr>
            <p:cNvPr id="111" name="Google Shape;799;p131">
              <a:extLst>
                <a:ext uri="{FF2B5EF4-FFF2-40B4-BE49-F238E27FC236}">
                  <a16:creationId xmlns:a16="http://schemas.microsoft.com/office/drawing/2014/main" id="{F7DBA7DB-148B-4CEC-9FCB-3FFDC3B3E623}"/>
                </a:ext>
              </a:extLst>
            </p:cNvPr>
            <p:cNvPicPr preferRelativeResize="0"/>
            <p:nvPr/>
          </p:nvPicPr>
          <p:blipFill>
            <a:blip r:embed="rId7">
              <a:alphaModFix/>
              <a:biLevel thresh="25000"/>
            </a:blip>
            <a:stretch>
              <a:fillRect/>
            </a:stretch>
          </p:blipFill>
          <p:spPr>
            <a:xfrm>
              <a:off x="3955779" y="2359510"/>
              <a:ext cx="461775" cy="461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799;p131">
              <a:extLst>
                <a:ext uri="{FF2B5EF4-FFF2-40B4-BE49-F238E27FC236}">
                  <a16:creationId xmlns:a16="http://schemas.microsoft.com/office/drawing/2014/main" id="{CA91F32B-B2B0-4617-AACD-BCA1E53F9880}"/>
                </a:ext>
              </a:extLst>
            </p:cNvPr>
            <p:cNvPicPr preferRelativeResize="0"/>
            <p:nvPr/>
          </p:nvPicPr>
          <p:blipFill>
            <a:blip r:embed="rId7">
              <a:alphaModFix/>
              <a:biLevel thresh="25000"/>
            </a:blip>
            <a:stretch>
              <a:fillRect/>
            </a:stretch>
          </p:blipFill>
          <p:spPr>
            <a:xfrm>
              <a:off x="4489225" y="2359510"/>
              <a:ext cx="461775" cy="46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Группа 8">
            <a:extLst>
              <a:ext uri="{FF2B5EF4-FFF2-40B4-BE49-F238E27FC236}">
                <a16:creationId xmlns:a16="http://schemas.microsoft.com/office/drawing/2014/main" id="{DAEEC68E-0B88-4814-92BA-2A17057BC857}"/>
              </a:ext>
            </a:extLst>
          </p:cNvPr>
          <p:cNvGrpSpPr/>
          <p:nvPr/>
        </p:nvGrpSpPr>
        <p:grpSpPr>
          <a:xfrm>
            <a:off x="6615881" y="5062706"/>
            <a:ext cx="1045848" cy="527621"/>
            <a:chOff x="3507802" y="2359510"/>
            <a:chExt cx="995220" cy="461775"/>
          </a:xfrm>
        </p:grpSpPr>
        <p:pic>
          <p:nvPicPr>
            <p:cNvPr id="109" name="Google Shape;799;p131">
              <a:extLst>
                <a:ext uri="{FF2B5EF4-FFF2-40B4-BE49-F238E27FC236}">
                  <a16:creationId xmlns:a16="http://schemas.microsoft.com/office/drawing/2014/main" id="{76F6254C-1FEF-4254-9170-19B7287E6DE4}"/>
                </a:ext>
              </a:extLst>
            </p:cNvPr>
            <p:cNvPicPr preferRelativeResize="0"/>
            <p:nvPr/>
          </p:nvPicPr>
          <p:blipFill>
            <a:blip r:embed="rId7">
              <a:alphaModFix/>
              <a:biLevel thresh="25000"/>
            </a:blip>
            <a:stretch>
              <a:fillRect/>
            </a:stretch>
          </p:blipFill>
          <p:spPr>
            <a:xfrm>
              <a:off x="3507802" y="2359510"/>
              <a:ext cx="461776" cy="461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799;p131">
              <a:extLst>
                <a:ext uri="{FF2B5EF4-FFF2-40B4-BE49-F238E27FC236}">
                  <a16:creationId xmlns:a16="http://schemas.microsoft.com/office/drawing/2014/main" id="{AC7D4C50-EBBB-400E-A3B5-CAFA022AA072}"/>
                </a:ext>
              </a:extLst>
            </p:cNvPr>
            <p:cNvPicPr preferRelativeResize="0"/>
            <p:nvPr/>
          </p:nvPicPr>
          <p:blipFill>
            <a:blip r:embed="rId7">
              <a:alphaModFix/>
              <a:biLevel thresh="25000"/>
            </a:blip>
            <a:stretch>
              <a:fillRect/>
            </a:stretch>
          </p:blipFill>
          <p:spPr>
            <a:xfrm>
              <a:off x="4041248" y="2359510"/>
              <a:ext cx="461774" cy="46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Rectangle 88">
            <a:extLst>
              <a:ext uri="{FF2B5EF4-FFF2-40B4-BE49-F238E27FC236}">
                <a16:creationId xmlns:a16="http://schemas.microsoft.com/office/drawing/2014/main" id="{3AB263CE-67BD-447A-BE13-CFA98492C616}"/>
              </a:ext>
            </a:extLst>
          </p:cNvPr>
          <p:cNvSpPr/>
          <p:nvPr/>
        </p:nvSpPr>
        <p:spPr>
          <a:xfrm>
            <a:off x="10778885" y="117221"/>
            <a:ext cx="7204361" cy="138356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63500" sx="101000" sy="101000" algn="ctr" rotWithShape="0">
              <a:prstClr val="black">
                <a:alpha val="17000"/>
              </a:prstClr>
            </a:outerShdw>
          </a:effectLst>
        </p:spPr>
        <p:txBody>
          <a:bodyPr spcFirstLastPara="1" wrap="square" lIns="360000" tIns="182880" rIns="182850" bIns="91400" anchor="t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lang="en-US" sz="1800" b="1" kern="0">
              <a:solidFill>
                <a:srgbClr val="072541"/>
              </a:solidFill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7" name="Google Shape;967;p135">
            <a:extLst>
              <a:ext uri="{FF2B5EF4-FFF2-40B4-BE49-F238E27FC236}">
                <a16:creationId xmlns:a16="http://schemas.microsoft.com/office/drawing/2014/main" id="{819AC1CB-A8AE-4608-9E60-F6197D872E94}"/>
              </a:ext>
            </a:extLst>
          </p:cNvPr>
          <p:cNvSpPr/>
          <p:nvPr/>
        </p:nvSpPr>
        <p:spPr>
          <a:xfrm>
            <a:off x="14794438" y="820922"/>
            <a:ext cx="2878958" cy="481733"/>
          </a:xfrm>
          <a:prstGeom prst="rect">
            <a:avLst/>
          </a:prstGeom>
          <a:solidFill>
            <a:srgbClr val="EA6012"/>
          </a:solidFill>
          <a:ln>
            <a:solidFill>
              <a:srgbClr val="EA6012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en" sz="1601" kern="0" dirty="0">
                <a:solidFill>
                  <a:srgbClr val="FFFFFF"/>
                </a:solidFill>
                <a:ea typeface="Open Sans"/>
                <a:cs typeface="Segoe UI" pitchFamily="34" charset="0"/>
                <a:sym typeface="Open Sans"/>
              </a:rPr>
              <a:t>Multi-tenant</a:t>
            </a:r>
            <a:endParaRPr sz="1601" kern="0" dirty="0">
              <a:solidFill>
                <a:srgbClr val="FFFFFF"/>
              </a:solidFill>
              <a:ea typeface="Open Sans"/>
              <a:cs typeface="Segoe UI" pitchFamily="34" charset="0"/>
              <a:sym typeface="Open Sans"/>
            </a:endParaRPr>
          </a:p>
        </p:txBody>
      </p:sp>
      <p:sp>
        <p:nvSpPr>
          <p:cNvPr id="118" name="Google Shape;968;p135">
            <a:extLst>
              <a:ext uri="{FF2B5EF4-FFF2-40B4-BE49-F238E27FC236}">
                <a16:creationId xmlns:a16="http://schemas.microsoft.com/office/drawing/2014/main" id="{6C78BABA-89F1-4E00-834F-1845836468D8}"/>
              </a:ext>
            </a:extLst>
          </p:cNvPr>
          <p:cNvSpPr/>
          <p:nvPr/>
        </p:nvSpPr>
        <p:spPr>
          <a:xfrm>
            <a:off x="11069290" y="810734"/>
            <a:ext cx="3116906" cy="4817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defRPr/>
            </a:pPr>
            <a:r>
              <a:rPr lang="en-US" sz="1601" kern="0" dirty="0">
                <a:solidFill>
                  <a:srgbClr val="FFFFFF"/>
                </a:solidFill>
                <a:ea typeface="Open Sans"/>
                <a:cs typeface="Segoe UI" pitchFamily="34" charset="0"/>
                <a:sym typeface="Open Sans"/>
              </a:rPr>
              <a:t>Multi-instance</a:t>
            </a:r>
          </a:p>
        </p:txBody>
      </p:sp>
      <p:sp>
        <p:nvSpPr>
          <p:cNvPr id="119" name="Google Shape;806;p131">
            <a:extLst>
              <a:ext uri="{FF2B5EF4-FFF2-40B4-BE49-F238E27FC236}">
                <a16:creationId xmlns:a16="http://schemas.microsoft.com/office/drawing/2014/main" id="{6C4A582A-B035-415C-B5D1-40307BBA76BD}"/>
              </a:ext>
            </a:extLst>
          </p:cNvPr>
          <p:cNvSpPr txBox="1"/>
          <p:nvPr/>
        </p:nvSpPr>
        <p:spPr>
          <a:xfrm>
            <a:off x="12072686" y="246974"/>
            <a:ext cx="4423092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43" indent="-285743" defTabSz="914378">
              <a:spcBef>
                <a:spcPts val="6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 sz="700">
                <a:solidFill>
                  <a:srgbClr val="14254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 algn="ctr" defTabSz="1828710">
              <a:spcBef>
                <a:spcPts val="1200"/>
              </a:spcBef>
              <a:buNone/>
              <a:defRPr/>
            </a:pPr>
            <a:r>
              <a:rPr lang="ru-RU" sz="2100" b="1" kern="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  <a:sym typeface="Open Sans"/>
              </a:rPr>
              <a:t>ГИБРИДНАЯ АРХИТЕКТУРА</a:t>
            </a:r>
            <a:endParaRPr lang="en-US" sz="2100" b="1" kern="0" dirty="0">
              <a:solidFill>
                <a:schemeClr val="bg1">
                  <a:lumMod val="50000"/>
                </a:schemeClr>
              </a:solidFill>
              <a:latin typeface="+mn-lt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1FD67F-E856-4D92-A645-98701C67F3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827"/>
          <a:stretch/>
        </p:blipFill>
        <p:spPr>
          <a:xfrm>
            <a:off x="6897325" y="2200652"/>
            <a:ext cx="2244008" cy="12468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F23492-2B07-4F64-8CA8-D3944FAF21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306" b="15763"/>
          <a:stretch/>
        </p:blipFill>
        <p:spPr>
          <a:xfrm>
            <a:off x="14720642" y="2242863"/>
            <a:ext cx="2256381" cy="12414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76D28-01E8-4816-89CD-5FE8CC558F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8238" y="7502717"/>
            <a:ext cx="2230751" cy="162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088971" y="1413414"/>
            <a:ext cx="5715432" cy="4949307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print"/>
              <a:stretch>
                <a:fillRect l="-37030" r="-3703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17133" y="2528198"/>
            <a:ext cx="5717641" cy="4951219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 cstate="print"/>
              <a:stretch>
                <a:fillRect l="-14946" r="-149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2788" y="2940158"/>
            <a:ext cx="4766183" cy="4127300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302794" y="2528198"/>
            <a:ext cx="5718217" cy="4951719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 cstate="print"/>
              <a:stretch>
                <a:fillRect l="-14865" r="-14865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629400" y="1790700"/>
            <a:ext cx="4785902" cy="4144375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734800" y="3086100"/>
            <a:ext cx="4785902" cy="4144375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7637184" y="-8123508"/>
            <a:ext cx="1312977" cy="17559994"/>
            <a:chOff x="0" y="0"/>
            <a:chExt cx="3130550" cy="418685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905001" y="4686300"/>
            <a:ext cx="3810000" cy="51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0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Легко внедрить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35363" y="315245"/>
            <a:ext cx="12467016" cy="627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00"/>
              </a:lnSpc>
              <a:defRPr/>
            </a:pPr>
            <a:r>
              <a:rPr kumimoji="0" lang="en-US" sz="3700" b="0" i="0" u="none" strike="noStrike" kern="1200" cap="none" spc="13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Почему</a:t>
            </a:r>
            <a:r>
              <a:rPr kumimoji="0" lang="en-US" sz="3700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3700" b="0" i="0" u="none" strike="noStrike" kern="1200" cap="none" spc="13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выбирают</a:t>
            </a:r>
            <a:r>
              <a:rPr kumimoji="0" lang="en-US" sz="3700" b="0" i="0" u="none" strike="noStrike" kern="1200" cap="none" spc="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ru-RU" sz="3700" spc="135" dirty="0">
                <a:solidFill>
                  <a:srgbClr val="FFFFFF"/>
                </a:solidFill>
                <a:latin typeface="Arial"/>
                <a:cs typeface="Arial"/>
              </a:rPr>
              <a:t>Документооборот на </a:t>
            </a:r>
            <a:r>
              <a:rPr lang="ru-RU" sz="3700" spc="135" dirty="0" err="1">
                <a:solidFill>
                  <a:srgbClr val="ED7D31"/>
                </a:solidFill>
                <a:latin typeface="Arial"/>
                <a:cs typeface="Arial"/>
              </a:rPr>
              <a:t>BPM</a:t>
            </a:r>
            <a:r>
              <a:rPr lang="ru-RU" sz="3700" spc="135" dirty="0" err="1">
                <a:solidFill>
                  <a:srgbClr val="FFFFFF"/>
                </a:solidFill>
                <a:latin typeface="Arial"/>
                <a:cs typeface="Arial"/>
              </a:rPr>
              <a:t>Soft</a:t>
            </a:r>
            <a:endParaRPr lang="ru-RU" sz="3700" b="0" i="0" u="none" strike="noStrike" kern="1200" cap="none" spc="13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05304" y="7635897"/>
            <a:ext cx="5583667" cy="2007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</a:t>
            </a: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добный дизайнер системы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простота масштабирования </a:t>
            </a:r>
            <a:r>
              <a:rPr kumimoji="0" lang="ru-RU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</a:t>
            </a: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обновления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открытое API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полноценный web-</a:t>
            </a:r>
            <a:r>
              <a:rPr kumimoji="0" lang="ru-RU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клиент</a:t>
            </a: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возможность SaaS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15200" y="3467100"/>
            <a:ext cx="3648972" cy="51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0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Легко работать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96800" y="4838700"/>
            <a:ext cx="3909209" cy="51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08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Легко меняться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85030" y="7430712"/>
            <a:ext cx="5330272" cy="2418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</a:t>
            </a: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реднастроенная стартовая страница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удобные инструменты навигации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</a:t>
            </a:r>
            <a:r>
              <a:rPr kumimoji="0" lang="ru-RU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</a:t>
            </a: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товые процессы и настраиваемые шаблоны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легкость изменения параметров системы «под себя»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963400" y="7635897"/>
            <a:ext cx="5390647" cy="2007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</a:t>
            </a: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ростое управление бизнес-процессами и кейсами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доступ к обновлениям системы и новейшим функциям</a:t>
            </a:r>
            <a:endParaRPr kumimoji="0" lang="ru-RU" sz="2000" b="0" i="0" u="none" strike="noStrike" kern="1200" cap="none" spc="1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2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неограниченная техническая поддержка</a:t>
            </a:r>
          </a:p>
        </p:txBody>
      </p:sp>
      <p:grpSp>
        <p:nvGrpSpPr>
          <p:cNvPr id="30" name="Group 12">
            <a:extLst>
              <a:ext uri="{FF2B5EF4-FFF2-40B4-BE49-F238E27FC236}">
                <a16:creationId xmlns:a16="http://schemas.microsoft.com/office/drawing/2014/main" id="{EC78EE3B-6F6B-DB9F-054C-C6C74B4B9A7A}"/>
              </a:ext>
            </a:extLst>
          </p:cNvPr>
          <p:cNvGrpSpPr>
            <a:grpSpLocks noChangeAspect="1"/>
          </p:cNvGrpSpPr>
          <p:nvPr/>
        </p:nvGrpSpPr>
        <p:grpSpPr>
          <a:xfrm>
            <a:off x="16290482" y="-41829"/>
            <a:ext cx="1542074" cy="1356813"/>
            <a:chOff x="0" y="0"/>
            <a:chExt cx="4282440" cy="3708400"/>
          </a:xfrm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B8CF1545-CC0B-B1F3-F7D7-B7864830E784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grpSp>
        <p:nvGrpSpPr>
          <p:cNvPr id="32" name="Group 12">
            <a:extLst>
              <a:ext uri="{FF2B5EF4-FFF2-40B4-BE49-F238E27FC236}">
                <a16:creationId xmlns:a16="http://schemas.microsoft.com/office/drawing/2014/main" id="{2CA8B2F6-B034-3712-D6C7-B2A9A1A3D09E}"/>
              </a:ext>
            </a:extLst>
          </p:cNvPr>
          <p:cNvGrpSpPr>
            <a:grpSpLocks noChangeAspect="1"/>
          </p:cNvGrpSpPr>
          <p:nvPr/>
        </p:nvGrpSpPr>
        <p:grpSpPr>
          <a:xfrm>
            <a:off x="16780052" y="-41831"/>
            <a:ext cx="1447823" cy="1356814"/>
            <a:chOff x="0" y="0"/>
            <a:chExt cx="4282440" cy="3708400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0884563D-6572-DD22-C73E-8BC7E36948D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</p:sp>
      </p:grpSp>
      <p:grpSp>
        <p:nvGrpSpPr>
          <p:cNvPr id="34" name="Group 6">
            <a:extLst>
              <a:ext uri="{FF2B5EF4-FFF2-40B4-BE49-F238E27FC236}">
                <a16:creationId xmlns:a16="http://schemas.microsoft.com/office/drawing/2014/main" id="{8A2E8EA1-FD05-8650-1B1B-9B7CC12708C9}"/>
              </a:ext>
            </a:extLst>
          </p:cNvPr>
          <p:cNvGrpSpPr>
            <a:grpSpLocks noChangeAspect="1"/>
          </p:cNvGrpSpPr>
          <p:nvPr/>
        </p:nvGrpSpPr>
        <p:grpSpPr>
          <a:xfrm>
            <a:off x="17122299" y="-45515"/>
            <a:ext cx="1617604" cy="1360054"/>
            <a:chOff x="-357261" y="-103803"/>
            <a:chExt cx="4639701" cy="3853722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CD53B238-80E1-06E7-7C70-241F8074049E}"/>
                </a:ext>
              </a:extLst>
            </p:cNvPr>
            <p:cNvSpPr/>
            <p:nvPr/>
          </p:nvSpPr>
          <p:spPr>
            <a:xfrm>
              <a:off x="-357261" y="-103803"/>
              <a:ext cx="4639701" cy="3853722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</p:spTree>
    <p:extLst>
      <p:ext uri="{BB962C8B-B14F-4D97-AF65-F5344CB8AC3E}">
        <p14:creationId xmlns:p14="http://schemas.microsoft.com/office/powerpoint/2010/main" val="213053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8140" cy="10287000"/>
            <a:chOff x="0" y="0"/>
            <a:chExt cx="1934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592" cy="2309216"/>
            </a:xfrm>
            <a:custGeom>
              <a:avLst/>
              <a:gdLst/>
              <a:ahLst/>
              <a:cxnLst/>
              <a:rect l="l" t="t" r="r" b="b"/>
              <a:pathLst>
                <a:path w="1934592" h="2309216">
                  <a:moveTo>
                    <a:pt x="0" y="0"/>
                  </a:moveTo>
                  <a:lnTo>
                    <a:pt x="1934592" y="0"/>
                  </a:lnTo>
                  <a:lnTo>
                    <a:pt x="1934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01816" y="7787293"/>
            <a:ext cx="3214509" cy="18957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6072" y="1545964"/>
            <a:ext cx="6886783" cy="518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"Система, в которой мы работаем, стала для всех нас спасательным кругом. Она хорошо и довольно быстро прижилась в компании. Результаты, которых мы добились, устраивают абсолютно всех"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Кристина Добрынина, координатор проекта  «ТТ Мобайл»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(«Мегафон Таджикистан»)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1543782"/>
            <a:ext cx="6294292" cy="379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Автоматизация процессов согласования договоров и заявок на закупки</a:t>
            </a:r>
          </a:p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дерева бюджетов на каждый бюджетный период с возможностью детализации </a:t>
            </a:r>
          </a:p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Миграция данных и процессов из системы </a:t>
            </a:r>
            <a:r>
              <a:rPr kumimoji="0" lang="en-US" sz="2500" b="1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FinOnline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48800" y="5753100"/>
            <a:ext cx="5620534" cy="237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Скорость</a:t>
            </a: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согласования договоров </a:t>
            </a:r>
            <a:r>
              <a:rPr kumimoji="0" lang="en-US" sz="2500" b="1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увеличилась вдвое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Более </a:t>
            </a:r>
            <a:r>
              <a:rPr kumimoji="0" lang="en-US" sz="2500" b="1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2 500 </a:t>
            </a:r>
            <a:r>
              <a:rPr kumimoji="0" lang="en-US" sz="25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договоров в год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Свыше </a:t>
            </a:r>
            <a:r>
              <a:rPr kumimoji="0" lang="en-US" sz="2500" b="1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33 500 </a:t>
            </a:r>
            <a:r>
              <a:rPr kumimoji="0" lang="en-US" sz="25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задач на согласовании в год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45341" y="269875"/>
            <a:ext cx="6606521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1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 проекте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6072" y="269875"/>
            <a:ext cx="6606521" cy="73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11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Клиенты</a:t>
            </a:r>
            <a:r>
              <a:rPr kumimoji="0" lang="en-US" sz="3950" b="0" i="0" u="none" strike="noStrike" kern="1200" cap="none" spc="1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о </a:t>
            </a:r>
            <a:r>
              <a:rPr lang="en-US" sz="3950" spc="119" dirty="0" err="1">
                <a:solidFill>
                  <a:srgbClr val="000000"/>
                </a:solidFill>
                <a:latin typeface="Arial"/>
                <a:cs typeface="Arial"/>
              </a:rPr>
              <a:t>системе</a:t>
            </a:r>
            <a:endParaRPr lang="ru-RU" sz="3950" u="none" strike="noStrike" kern="1200" cap="none" spc="119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7DE9A943-36E1-5739-80F0-4E7959DF8615}"/>
              </a:ext>
            </a:extLst>
          </p:cNvPr>
          <p:cNvGrpSpPr>
            <a:grpSpLocks noChangeAspect="1"/>
          </p:cNvGrpSpPr>
          <p:nvPr/>
        </p:nvGrpSpPr>
        <p:grpSpPr>
          <a:xfrm>
            <a:off x="14607070" y="5474796"/>
            <a:ext cx="5534368" cy="4873838"/>
            <a:chOff x="0" y="0"/>
            <a:chExt cx="4282440" cy="37084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AA37758-A186-2067-9344-2A51E3AEEC2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19" name="Freeform 7">
            <a:extLst>
              <a:ext uri="{FF2B5EF4-FFF2-40B4-BE49-F238E27FC236}">
                <a16:creationId xmlns:a16="http://schemas.microsoft.com/office/drawing/2014/main" id="{FAC9CD68-789D-5BEC-6520-0F8A523C1C78}"/>
              </a:ext>
            </a:extLst>
          </p:cNvPr>
          <p:cNvSpPr/>
          <p:nvPr/>
        </p:nvSpPr>
        <p:spPr>
          <a:xfrm>
            <a:off x="15072434" y="5817696"/>
            <a:ext cx="4636296" cy="4057409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277CFB20-5421-E4F5-DE14-542DDE495731}"/>
              </a:ext>
            </a:extLst>
          </p:cNvPr>
          <p:cNvSpPr/>
          <p:nvPr/>
        </p:nvSpPr>
        <p:spPr>
          <a:xfrm>
            <a:off x="15548686" y="6239518"/>
            <a:ext cx="3670190" cy="3227373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ED7D31"/>
          </a:solidFill>
        </p:spPr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E25157B9-D428-F234-01C8-9CADD8982C3A}"/>
              </a:ext>
            </a:extLst>
          </p:cNvPr>
          <p:cNvGrpSpPr>
            <a:grpSpLocks noChangeAspect="1"/>
          </p:cNvGrpSpPr>
          <p:nvPr/>
        </p:nvGrpSpPr>
        <p:grpSpPr>
          <a:xfrm>
            <a:off x="12824534" y="7352579"/>
            <a:ext cx="4826797" cy="4220696"/>
            <a:chOff x="0" y="0"/>
            <a:chExt cx="4282440" cy="3708400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16DCBCA2-88D6-C26F-46E1-A7CEDAF38AE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23" name="Freeform 7">
            <a:extLst>
              <a:ext uri="{FF2B5EF4-FFF2-40B4-BE49-F238E27FC236}">
                <a16:creationId xmlns:a16="http://schemas.microsoft.com/office/drawing/2014/main" id="{C25BB315-88A7-5A65-5027-97304AA812D7}"/>
              </a:ext>
            </a:extLst>
          </p:cNvPr>
          <p:cNvSpPr/>
          <p:nvPr/>
        </p:nvSpPr>
        <p:spPr>
          <a:xfrm>
            <a:off x="13208255" y="7763517"/>
            <a:ext cx="3901511" cy="3404267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812EECD7-15D8-B7DF-D450-3DEDE66AD3A3}"/>
              </a:ext>
            </a:extLst>
          </p:cNvPr>
          <p:cNvSpPr/>
          <p:nvPr/>
        </p:nvSpPr>
        <p:spPr>
          <a:xfrm>
            <a:off x="13630077" y="8158124"/>
            <a:ext cx="2976226" cy="2615052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solidFill>
            <a:srgbClr val="ED7D31"/>
          </a:solid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618140" cy="10287000"/>
            <a:chOff x="0" y="0"/>
            <a:chExt cx="1934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4592" cy="2309216"/>
            </a:xfrm>
            <a:custGeom>
              <a:avLst/>
              <a:gdLst/>
              <a:ahLst/>
              <a:cxnLst/>
              <a:rect l="l" t="t" r="r" b="b"/>
              <a:pathLst>
                <a:path w="1934592" h="2309216">
                  <a:moveTo>
                    <a:pt x="0" y="0"/>
                  </a:moveTo>
                  <a:lnTo>
                    <a:pt x="1934592" y="0"/>
                  </a:lnTo>
                  <a:lnTo>
                    <a:pt x="1934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03122" y="7404714"/>
            <a:ext cx="2592421" cy="26133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5655" y="1584063"/>
            <a:ext cx="7206830" cy="517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«Система на </a:t>
            </a:r>
            <a:r>
              <a:rPr kumimoji="0" lang="en-US" sz="2500" b="1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100% </a:t>
            </a: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оправдала наши ожидания. Нам удалось реализовать более широкий круг задач, чем изначально планировалось. Стоит также отметить легкость адаптации персонала на этапе внедрения решения и стабильность работы системы за полный год ее эксплуатации</a:t>
            </a:r>
            <a:r>
              <a:rPr kumimoji="0" lang="ru-RU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Антон Кочев, ведущий специалист по развитию ИС «MFMSolutions»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49545" y="1298103"/>
            <a:ext cx="6606521" cy="327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99" b="0" i="0" u="none" strike="noStrike" kern="1200" cap="none" spc="6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единого электронного хранилища документов</a:t>
            </a:r>
          </a:p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99" b="0" i="0" u="none" strike="noStrike" kern="1200" cap="none" spc="6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Автоматизация процесса согласования договоров</a:t>
            </a:r>
          </a:p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99" b="0" i="0" u="none" strike="noStrike" kern="1200" cap="none" spc="6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Контроль исполнительской дисциплины</a:t>
            </a:r>
          </a:p>
          <a:p>
            <a:pPr marL="539749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99" b="0" i="0" u="none" strike="noStrike" kern="1200" cap="none" spc="6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Автоматизация внутренних процессов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296400" y="5295900"/>
            <a:ext cx="6606521" cy="301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7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Повышение производительности труда          (более </a:t>
            </a:r>
            <a:r>
              <a:rPr kumimoji="0" lang="en-US" sz="2499" b="1" i="0" u="none" strike="noStrike" kern="1200" cap="none" spc="7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200</a:t>
            </a:r>
            <a:r>
              <a:rPr kumimoji="0" lang="en-US" sz="2499" b="0" i="0" u="none" strike="noStrike" kern="1200" cap="none" spc="7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задач на </a:t>
            </a:r>
            <a:r>
              <a:rPr kumimoji="0" lang="en-US" sz="2499" b="1" i="0" u="none" strike="noStrike" kern="1200" cap="none" spc="7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2499" b="0" i="0" u="none" strike="noStrike" kern="1200" cap="none" spc="7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юриста в месяц)</a:t>
            </a: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Свыше </a:t>
            </a:r>
            <a:r>
              <a:rPr kumimoji="0" lang="en-US" sz="2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2 400 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договоров в год</a:t>
            </a:r>
          </a:p>
          <a:p>
            <a:pPr marL="0" marR="0" lvl="0" indent="0" algn="l" defTabSz="914400" rtl="0" eaLnBrk="1" fontAlgn="auto" latinLnBrk="0" hangingPunct="1">
              <a:lnSpc>
                <a:spcPts val="3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Увеличение скорости реакции сотрудников на любые изменения по договору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Повышение прозрачности процесса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45341" y="269875"/>
            <a:ext cx="6606521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 проекте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6072" y="269875"/>
            <a:ext cx="6606521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11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Клиенты</a:t>
            </a:r>
            <a:r>
              <a:rPr kumimoji="0" lang="en-US" sz="3950" b="0" i="0" u="none" strike="noStrike" kern="1200" cap="none" spc="1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о </a:t>
            </a:r>
            <a:r>
              <a:rPr lang="en-US" sz="3950" spc="119" dirty="0" err="1">
                <a:solidFill>
                  <a:srgbClr val="000000"/>
                </a:solidFill>
                <a:latin typeface="Arial"/>
                <a:cs typeface="Arial"/>
              </a:rPr>
              <a:t>системе</a:t>
            </a:r>
            <a:endParaRPr lang="ru-RU" sz="3950" i="0" u="none" strike="noStrike" kern="1200" cap="none" spc="119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0" y="0"/>
            <a:ext cx="8618140" cy="10287000"/>
            <a:chOff x="0" y="0"/>
            <a:chExt cx="1934592" cy="23092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4592" cy="2309216"/>
            </a:xfrm>
            <a:custGeom>
              <a:avLst/>
              <a:gdLst/>
              <a:ahLst/>
              <a:cxnLst/>
              <a:rect l="l" t="t" r="r" b="b"/>
              <a:pathLst>
                <a:path w="1934592" h="2309216">
                  <a:moveTo>
                    <a:pt x="0" y="0"/>
                  </a:moveTo>
                  <a:lnTo>
                    <a:pt x="1934592" y="0"/>
                  </a:lnTo>
                  <a:lnTo>
                    <a:pt x="1934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48673" y="8368959"/>
            <a:ext cx="4301319" cy="153016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6072" y="1146175"/>
            <a:ext cx="7790604" cy="707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«СЭД – это не что-то сверхъестественное, а скорее уже </a:t>
            </a:r>
            <a:r>
              <a:rPr kumimoji="0" lang="en-US" sz="2500" b="1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must have </a:t>
            </a: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для всех, тем более для IT-компании. Ценность Docs в том, что мы не тратим время на интеграции с базовой платформой построения процессов, реализуется все на едином контуре, причем делаем это самостоятельно и можем менять в любое время, быстро реагируя на новые задачи бизнес-пользователей.»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Динмуханбед Ахметов, директор по информационным технологиям 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АО «Казтелепорт»</a:t>
            </a: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6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(дочерняя организация Народного Банка Казахстана)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78467" y="1427162"/>
            <a:ext cx="6606521" cy="280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115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Повышение прозрачности процессов</a:t>
            </a:r>
            <a:endParaRPr lang="en-US" sz="2450" b="0" i="0" u="none" strike="noStrike" kern="1200" cap="none" spc="62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539115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Сокращение сроков согласования документов</a:t>
            </a:r>
            <a:endParaRPr lang="en-US" sz="2450" b="0" i="0" u="none" strike="noStrike" kern="1200" cap="none" spc="62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539115" marR="0" lvl="1" indent="-269875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Внедрение аналитики для отслеживания эффективности работы сотрудников</a:t>
            </a:r>
            <a:endParaRPr lang="en-US" sz="2450" b="0" i="0" u="none" strike="noStrike" kern="1200" cap="none" spc="62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0" y="5067300"/>
            <a:ext cx="6075455" cy="332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Комплексная автоматизация документооборота, более </a:t>
            </a:r>
            <a:r>
              <a:rPr kumimoji="0" lang="en-US" sz="2450" b="1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15 000 </a:t>
            </a: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документов за </a:t>
            </a:r>
            <a:r>
              <a:rPr kumimoji="0" lang="en-US" sz="2450" b="1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2</a:t>
            </a: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года</a:t>
            </a:r>
            <a:endParaRPr lang="en-US" sz="2450" b="0" i="0" u="none" strike="noStrike" kern="1200" cap="none" spc="62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Типовые договоры согласовываются за </a:t>
            </a:r>
            <a:r>
              <a:rPr kumimoji="0" lang="en-US" sz="2450" b="1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2-3 дня</a:t>
            </a:r>
            <a:endParaRPr lang="en-US" sz="2450" b="1" i="0" u="none" strike="noStrike" kern="1200" cap="none" spc="62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7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0" u="none" strike="noStrike" kern="1200" cap="none" spc="62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Повышение управляемости, экономия времени и бумаги</a:t>
            </a:r>
            <a:endParaRPr lang="en-US" sz="2450" b="0" i="0" u="none" strike="noStrike" kern="1200" cap="none" spc="62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44000" y="269875"/>
            <a:ext cx="6606521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119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О проекте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6072" y="269875"/>
            <a:ext cx="6606521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11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Клиенты</a:t>
            </a:r>
            <a:r>
              <a:rPr kumimoji="0" lang="en-US" sz="3950" b="0" i="0" u="none" strike="noStrike" kern="1200" cap="none" spc="11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о </a:t>
            </a:r>
            <a:r>
              <a:rPr lang="en-US" sz="3950" spc="119" dirty="0" err="1">
                <a:solidFill>
                  <a:srgbClr val="000000"/>
                </a:solidFill>
                <a:latin typeface="Arial"/>
                <a:cs typeface="Arial"/>
              </a:rPr>
              <a:t>системе</a:t>
            </a:r>
            <a:endParaRPr lang="ru-RU" sz="3950" i="0" u="none" strike="noStrike" kern="1200" cap="none" spc="119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8830" y="0"/>
            <a:ext cx="3144980" cy="10287000"/>
            <a:chOff x="0" y="0"/>
            <a:chExt cx="1063857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3857" cy="3479800"/>
            </a:xfrm>
            <a:custGeom>
              <a:avLst/>
              <a:gdLst/>
              <a:ahLst/>
              <a:cxnLst/>
              <a:rect l="l" t="t" r="r" b="b"/>
              <a:pathLst>
                <a:path w="1063857" h="3479800">
                  <a:moveTo>
                    <a:pt x="0" y="0"/>
                  </a:moveTo>
                  <a:lnTo>
                    <a:pt x="1063857" y="0"/>
                  </a:lnTo>
                  <a:lnTo>
                    <a:pt x="1063857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233803" y="4376737"/>
            <a:ext cx="4782713" cy="144603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en-US" sz="9950" b="1" spc="299" dirty="0">
                <a:solidFill>
                  <a:srgbClr val="4B5D74"/>
                </a:solidFill>
                <a:latin typeface="Arial"/>
                <a:cs typeface="Arial"/>
              </a:rPr>
              <a:t>ОБЗОР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2342056" cy="10287000"/>
            <a:chOff x="0" y="0"/>
            <a:chExt cx="792251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2251" cy="3479800"/>
            </a:xfrm>
            <a:custGeom>
              <a:avLst/>
              <a:gdLst/>
              <a:ahLst/>
              <a:cxnLst/>
              <a:rect l="l" t="t" r="r" b="b"/>
              <a:pathLst>
                <a:path w="792251" h="3479800">
                  <a:moveTo>
                    <a:pt x="0" y="0"/>
                  </a:moveTo>
                  <a:lnTo>
                    <a:pt x="792251" y="0"/>
                  </a:lnTo>
                  <a:lnTo>
                    <a:pt x="79225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1" y="0"/>
            <a:ext cx="1908211" cy="10287000"/>
            <a:chOff x="1449915" y="-39543"/>
            <a:chExt cx="645493" cy="3479800"/>
          </a:xfrm>
        </p:grpSpPr>
        <p:sp>
          <p:nvSpPr>
            <p:cNvPr id="8" name="Freeform 8"/>
            <p:cNvSpPr/>
            <p:nvPr/>
          </p:nvSpPr>
          <p:spPr>
            <a:xfrm>
              <a:off x="1449915" y="-39543"/>
              <a:ext cx="645493" cy="3479800"/>
            </a:xfrm>
            <a:custGeom>
              <a:avLst/>
              <a:gdLst/>
              <a:ahLst/>
              <a:cxnLst/>
              <a:rect l="l" t="t" r="r" b="b"/>
              <a:pathLst>
                <a:path w="645493" h="3479800">
                  <a:moveTo>
                    <a:pt x="0" y="0"/>
                  </a:moveTo>
                  <a:lnTo>
                    <a:pt x="645493" y="0"/>
                  </a:lnTo>
                  <a:lnTo>
                    <a:pt x="64549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12768" b="29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016" y="179008"/>
            <a:ext cx="9744446" cy="1070734"/>
            <a:chOff x="0" y="0"/>
            <a:chExt cx="3769219" cy="414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9219" cy="414167"/>
            </a:xfrm>
            <a:custGeom>
              <a:avLst/>
              <a:gdLst/>
              <a:ahLst/>
              <a:cxnLst/>
              <a:rect l="l" t="t" r="r" b="b"/>
              <a:pathLst>
                <a:path w="3769219" h="414167">
                  <a:moveTo>
                    <a:pt x="0" y="0"/>
                  </a:moveTo>
                  <a:lnTo>
                    <a:pt x="3769219" y="0"/>
                  </a:lnTo>
                  <a:lnTo>
                    <a:pt x="3769219" y="414167"/>
                  </a:lnTo>
                  <a:lnTo>
                    <a:pt x="0" y="414167"/>
                  </a:lnTo>
                  <a:close/>
                </a:path>
              </a:pathLst>
            </a:custGeom>
            <a:solidFill>
              <a:srgbClr val="ECECEC">
                <a:alpha val="6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669657" y="0"/>
            <a:ext cx="10205849" cy="8839218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8476545" y="1780882"/>
            <a:ext cx="10205849" cy="8839218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925581" y="858714"/>
            <a:ext cx="4809975" cy="547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525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Для руководителя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91655" y="2867117"/>
            <a:ext cx="497843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pc="119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Для сотрудника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09282" y="1704682"/>
            <a:ext cx="5965630" cy="534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Повышение оперативности управленческих решений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Своевременное получение информации и ее доведение до ответственных лиц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Автоматизированный контроль сроков исполнения документов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Широкие возможности аналитики, включая показатели эффективности работы персонала по документам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Экономия времени при поиске информации и ответственных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44553" y="3806967"/>
            <a:ext cx="5669834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Снижение временных затрат при работе с документами и их поиске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Система перенимает максимум работы сотрудника на себя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Распределение ответственных и контроль за соблюдением сроков по исполнению документов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Гибкие и простые процессы взаимодействия по документам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5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Показатели личной эффективности по работе с документами</a:t>
            </a:r>
          </a:p>
          <a:p>
            <a:pPr>
              <a:lnSpc>
                <a:spcPts val="3450"/>
              </a:lnSpc>
            </a:pPr>
            <a:endParaRPr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76545" y="257175"/>
            <a:ext cx="948291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1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Управление документами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3843" y="2181446"/>
            <a:ext cx="5572134" cy="4451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Поля в карточке документа заполняются автоматически из email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Содержание письма сохраняется в примечаниях к документу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Возможно добавление вложений через сканер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1028700"/>
            <a:ext cx="586455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Регистрация входящих</a:t>
            </a: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5907E9-704E-D6C7-E2A3-CFA99B723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25" y="1740121"/>
            <a:ext cx="9600000" cy="60380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3843" y="2349475"/>
            <a:ext cx="5999395" cy="455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Статус-бар для наглядного отслеживания состояния документа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Предпросмотр документа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Лента для обсуждения в окне документа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Гибкая настройка нумерации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1181100"/>
            <a:ext cx="5677828" cy="640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Карточка документа</a:t>
            </a:r>
          </a:p>
        </p:txBody>
      </p:sp>
      <p:pic>
        <p:nvPicPr>
          <p:cNvPr id="7" name="Рисунок 6" descr="Изображение выглядит как текст, снимок экра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3DC9E5B-0374-3CAC-3D82-A152B6153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705729"/>
            <a:ext cx="9352381" cy="60285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0276" y="1956942"/>
            <a:ext cx="5999395" cy="741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Согласование на сотрудника или на группу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Последовательные, параллельные и смешанные маршруты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Шаблоны согласования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Удобное отслеживание истории и прогресса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Изменение маршрута согласования по ходу исполнения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Согласование с внешними контрагентами по email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2880" y="876300"/>
            <a:ext cx="6212126" cy="64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Согласование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0C7E63-4648-A6CD-B739-CD6E1848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714500"/>
            <a:ext cx="9296400" cy="59817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3571" b="3571"/>
          <a:stretch>
            <a:fillRect/>
          </a:stretch>
        </p:blipFill>
        <p:spPr>
          <a:xfrm>
            <a:off x="410986" y="2372158"/>
            <a:ext cx="3934099" cy="275432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4750118" y="1783642"/>
            <a:ext cx="4278934" cy="2083199"/>
          </a:xfrm>
          <a:prstGeom prst="rect">
            <a:avLst/>
          </a:prstGeom>
          <a:solidFill>
            <a:srgbClr val="ECECEC"/>
          </a:solidFill>
        </p:spPr>
      </p:sp>
      <p:sp>
        <p:nvSpPr>
          <p:cNvPr id="5" name="AutoShape 5"/>
          <p:cNvSpPr/>
          <p:nvPr/>
        </p:nvSpPr>
        <p:spPr>
          <a:xfrm>
            <a:off x="4702887" y="4302948"/>
            <a:ext cx="4197844" cy="2836781"/>
          </a:xfrm>
          <a:prstGeom prst="rect">
            <a:avLst/>
          </a:prstGeom>
          <a:solidFill>
            <a:srgbClr val="ED7D3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 l="14470" r="14470"/>
          <a:stretch>
            <a:fillRect/>
          </a:stretch>
        </p:blipFill>
        <p:spPr>
          <a:xfrm>
            <a:off x="400748" y="9123123"/>
            <a:ext cx="3934099" cy="27543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 l="2317" r="2317" b="10345"/>
          <a:stretch>
            <a:fillRect/>
          </a:stretch>
        </p:blipFill>
        <p:spPr>
          <a:xfrm>
            <a:off x="13862748" y="7475090"/>
            <a:ext cx="3975052" cy="2811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/>
          <a:srcRect l="83" t="15968" r="83"/>
          <a:stretch>
            <a:fillRect/>
          </a:stretch>
        </p:blipFill>
        <p:spPr>
          <a:xfrm>
            <a:off x="4783977" y="7695159"/>
            <a:ext cx="4116755" cy="25918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 t="9804" b="9804"/>
          <a:stretch>
            <a:fillRect/>
          </a:stretch>
        </p:blipFill>
        <p:spPr>
          <a:xfrm>
            <a:off x="13862748" y="1252822"/>
            <a:ext cx="3975052" cy="23721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/>
          <a:srcRect t="610" b="610"/>
          <a:stretch>
            <a:fillRect/>
          </a:stretch>
        </p:blipFill>
        <p:spPr>
          <a:xfrm>
            <a:off x="9470983" y="5865749"/>
            <a:ext cx="3934099" cy="2947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/>
          <a:srcRect l="2329" r="2329"/>
          <a:stretch>
            <a:fillRect/>
          </a:stretch>
        </p:blipFill>
        <p:spPr>
          <a:xfrm>
            <a:off x="9470983" y="9313623"/>
            <a:ext cx="3934099" cy="2754328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380271" y="5747190"/>
            <a:ext cx="3954575" cy="2785077"/>
          </a:xfrm>
          <a:prstGeom prst="rect">
            <a:avLst/>
          </a:prstGeom>
          <a:solidFill>
            <a:srgbClr val="4B5D74"/>
          </a:solidFill>
        </p:spPr>
      </p:sp>
      <p:sp>
        <p:nvSpPr>
          <p:cNvPr id="13" name="AutoShape 13"/>
          <p:cNvSpPr/>
          <p:nvPr/>
        </p:nvSpPr>
        <p:spPr>
          <a:xfrm>
            <a:off x="9430029" y="2625416"/>
            <a:ext cx="3954575" cy="2785077"/>
          </a:xfrm>
          <a:prstGeom prst="rect">
            <a:avLst/>
          </a:prstGeom>
          <a:solidFill>
            <a:srgbClr val="4B5D74"/>
          </a:solidFill>
        </p:spPr>
      </p:sp>
      <p:sp>
        <p:nvSpPr>
          <p:cNvPr id="14" name="AutoShape 14"/>
          <p:cNvSpPr/>
          <p:nvPr/>
        </p:nvSpPr>
        <p:spPr>
          <a:xfrm>
            <a:off x="13862748" y="4180411"/>
            <a:ext cx="4045168" cy="2785077"/>
          </a:xfrm>
          <a:prstGeom prst="rect">
            <a:avLst/>
          </a:prstGeom>
          <a:solidFill>
            <a:srgbClr val="ED7D31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/>
          <a:srcRect b="2565"/>
          <a:stretch>
            <a:fillRect/>
          </a:stretch>
        </p:blipFill>
        <p:spPr>
          <a:xfrm>
            <a:off x="4540708" y="302962"/>
            <a:ext cx="4603292" cy="105982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821705" y="1964816"/>
            <a:ext cx="4135760" cy="15684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  <a:defRPr/>
            </a:pPr>
            <a:r>
              <a:rPr kumimoji="0" lang="en-US" sz="3950" b="1" i="0" u="none" strike="noStrike" kern="1200" cap="none" spc="79" normalizeH="0" baseline="0" noProof="0" dirty="0">
                <a:ln>
                  <a:noFill/>
                </a:ln>
                <a:solidFill>
                  <a:srgbClr val="4B5D74"/>
                </a:solidFill>
                <a:effectLst/>
                <a:uLnTx/>
                <a:uFillTx/>
                <a:latin typeface="Arial"/>
                <a:cs typeface="Arial"/>
              </a:rPr>
              <a:t>РАЗРАБОТЧИК</a:t>
            </a:r>
            <a:r>
              <a:rPr lang="en-US" sz="3950" b="1" spc="79" dirty="0">
                <a:solidFill>
                  <a:srgbClr val="4B5D74"/>
                </a:solidFill>
                <a:latin typeface="Arial"/>
                <a:cs typeface="Arial"/>
              </a:rPr>
              <a:t> </a:t>
            </a:r>
            <a:endParaRPr lang="en-US" sz="3950" b="1" i="0" u="none" strike="noStrike" kern="1200" cap="none" spc="79" normalizeH="0" baseline="0" noProof="0" dirty="0">
              <a:ln>
                <a:noFill/>
              </a:ln>
              <a:solidFill>
                <a:srgbClr val="4B5D74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79" normalizeH="0" baseline="0" noProof="0" dirty="0">
                <a:ln>
                  <a:noFill/>
                </a:ln>
                <a:solidFill>
                  <a:srgbClr val="4B5D74"/>
                </a:solidFill>
                <a:effectLst/>
                <a:uLnTx/>
                <a:uFillTx/>
                <a:latin typeface="Arial"/>
                <a:cs typeface="Arial"/>
              </a:rPr>
              <a:t>И ИНТЕГРАТОР</a:t>
            </a:r>
            <a:endParaRPr lang="en-US" sz="3950" b="1" i="0" u="none" strike="noStrike" kern="1200" cap="none" spc="79" normalizeH="0" baseline="0" noProof="0" dirty="0">
              <a:ln>
                <a:noFill/>
              </a:ln>
              <a:solidFill>
                <a:srgbClr val="4B5D74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/>
          <a:srcRect l="6045" r="6045"/>
          <a:stretch>
            <a:fillRect/>
          </a:stretch>
        </p:blipFill>
        <p:spPr>
          <a:xfrm>
            <a:off x="9384732" y="-1082281"/>
            <a:ext cx="4045168" cy="30676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/>
          <a:srcRect t="5011" b="5011"/>
          <a:stretch>
            <a:fillRect/>
          </a:stretch>
        </p:blipFill>
        <p:spPr>
          <a:xfrm>
            <a:off x="400748" y="-503301"/>
            <a:ext cx="3954575" cy="237215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80271" y="6108237"/>
            <a:ext cx="3934099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ru-RU" sz="4500" b="1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  <a:r>
              <a:rPr kumimoji="0" lang="en-US" sz="4500" b="1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лет </a:t>
            </a: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 рынке IT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57228" y="3009591"/>
            <a:ext cx="3900178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ru-RU" sz="4500" b="1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4500" b="1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лет </a:t>
            </a: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 </a:t>
            </a:r>
            <a:r>
              <a:rPr kumimoji="0" lang="ru-RU" sz="30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вендором</a:t>
            </a:r>
            <a:endParaRPr kumimoji="0" lang="en-US" sz="3000" b="0" i="0" u="none" strike="noStrike" kern="1200" cap="none" spc="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917991" y="5077106"/>
            <a:ext cx="3994411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300+ </a:t>
            </a: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проектов </a:t>
            </a:r>
          </a:p>
          <a:p>
            <a:pPr marL="0" marR="0" lvl="0" indent="0" algn="ctr" defTabSz="914400" rtl="0" eaLnBrk="1" fontAlgn="auto" latinLnBrk="0" hangingPunct="1">
              <a:lnSpc>
                <a:spcPts val="5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</a:t>
            </a:r>
            <a:r>
              <a:rPr kumimoji="0" lang="en-US" sz="4500" b="1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10+ </a:t>
            </a: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странах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39225" y="4762048"/>
            <a:ext cx="3994411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     40+ </a:t>
            </a: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экспертов</a:t>
            </a:r>
          </a:p>
          <a:p>
            <a:pPr marL="0" marR="0" lvl="0" indent="0" algn="just" defTabSz="914400" rtl="0" eaLnBrk="1" fontAlgn="auto" latinLnBrk="0" hangingPunct="1">
              <a:lnSpc>
                <a:spcPts val="5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         </a:t>
            </a:r>
            <a:r>
              <a:rPr kumimoji="0" lang="ru-RU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 </a:t>
            </a:r>
            <a:r>
              <a:rPr kumimoji="0" lang="en-US" sz="45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 </a:t>
            </a:r>
            <a:r>
              <a:rPr kumimoji="0" lang="ru-RU" sz="3000" b="0" i="0" u="none" strike="noStrike" kern="1200" cap="none" spc="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doto Bold Bold"/>
                <a:ea typeface="+mn-ea"/>
                <a:cs typeface="+mn-cs"/>
              </a:rPr>
              <a:t>направления</a:t>
            </a:r>
            <a:endParaRPr kumimoji="0" lang="en-US" sz="3000" b="0" i="0" u="none" strike="noStrike" kern="1200" cap="none" spc="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rdoto Bold Bold"/>
              <a:ea typeface="+mn-ea"/>
              <a:cs typeface="+mn-cs"/>
            </a:endParaRP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A337CA59-4DAC-B2B1-0594-6C2A9FBE59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4470" r="14470"/>
          <a:stretch>
            <a:fillRect/>
          </a:stretch>
        </p:blipFill>
        <p:spPr>
          <a:xfrm>
            <a:off x="13862748" y="-2071550"/>
            <a:ext cx="3934099" cy="27543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0276" y="2626390"/>
            <a:ext cx="5999395" cy="2828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Постановка задачи на резолюцию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Вынесение резолюции и отслеживание исполнения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Ознакомление с документом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0276" y="955675"/>
            <a:ext cx="6606521" cy="64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Канцелярия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20A15E-1948-2DF4-1AB1-8F019A503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714500"/>
            <a:ext cx="9525000" cy="60560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0276" y="1912245"/>
            <a:ext cx="5999395" cy="6291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Объединение документов по одному признаку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Формирование реестра дел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Перенос документов в архив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Возможность построения политик хранения и процессов архивирования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Удобный поиск по архиву 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Фиксация места хранения бумажной версии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2880" y="876300"/>
            <a:ext cx="6212126" cy="64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Архив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530E91-BF67-7CAF-D7E0-F8AB1E8F2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638300"/>
            <a:ext cx="9601200" cy="613076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1618" r="1618"/>
          <a:stretch>
            <a:fillRect/>
          </a:stretch>
        </p:blipFill>
        <p:spPr>
          <a:xfrm>
            <a:off x="7878472" y="1754941"/>
            <a:ext cx="9685788" cy="58682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00276" y="2371725"/>
            <a:ext cx="5999395" cy="6637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Расширенное окно предпросмотра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Фиксация основного вложения и основной версии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Редактирование файлов в браузере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Редактирование файлов онлайн в Microsoft Word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Сравнение версий файлов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000000"/>
                </a:solidFill>
                <a:latin typeface="Arial"/>
                <a:cs typeface="Arial"/>
              </a:rPr>
              <a:t>Размещение </a:t>
            </a:r>
            <a:r>
              <a:rPr lang="en-US" sz="3000" spc="75" dirty="0" err="1">
                <a:solidFill>
                  <a:srgbClr val="000000"/>
                </a:solidFill>
                <a:latin typeface="Arial"/>
                <a:cs typeface="Arial"/>
              </a:rPr>
              <a:t>файлов</a:t>
            </a:r>
            <a:r>
              <a:rPr lang="en-US" sz="3000" spc="75" dirty="0">
                <a:solidFill>
                  <a:srgbClr val="000000"/>
                </a:solidFill>
                <a:latin typeface="Arial"/>
                <a:cs typeface="Arial"/>
              </a:rPr>
              <a:t> в S3 хранилищах</a:t>
            </a:r>
            <a:endParaRPr lang="en-US" sz="3000" spc="75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0276" y="1075491"/>
            <a:ext cx="6606521" cy="64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Работа с файлами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66043" y="2857579"/>
            <a:ext cx="5999395" cy="509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Подписание документов электронной цифровой подписью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Проверка подписи контрагентов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ru-RU" sz="3000" dirty="0">
                <a:solidFill>
                  <a:srgbClr val="FFFFFF"/>
                </a:solidFill>
                <a:latin typeface="Arial"/>
                <a:cs typeface="Arial"/>
              </a:rPr>
              <a:t>Готовая интеграция с </a:t>
            </a:r>
            <a:r>
              <a:rPr lang="ru-RU" sz="3000" dirty="0" err="1">
                <a:solidFill>
                  <a:srgbClr val="FFFFFF"/>
                </a:solidFill>
                <a:latin typeface="Arial"/>
                <a:cs typeface="Arial"/>
              </a:rPr>
              <a:t>Диадок</a:t>
            </a:r>
            <a:endParaRPr lang="en-US" sz="3000" spc="7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0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Работа с другими сервисами ЭДО, благодаря роумингу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3517" y="876300"/>
            <a:ext cx="6212126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Юридически значимый документооборот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7A1BA0-EA7C-DEED-C55D-F96A28255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714500"/>
            <a:ext cx="9685714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542293" y="0"/>
            <a:ext cx="10205849" cy="8839218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8476545" y="2006507"/>
            <a:ext cx="10205849" cy="8839218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93361" y="333622"/>
            <a:ext cx="8345719" cy="1083745"/>
            <a:chOff x="0" y="0"/>
            <a:chExt cx="3228182" cy="4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28182" cy="419200"/>
            </a:xfrm>
            <a:custGeom>
              <a:avLst/>
              <a:gdLst/>
              <a:ahLst/>
              <a:cxnLst/>
              <a:rect l="l" t="t" r="r" b="b"/>
              <a:pathLst>
                <a:path w="3228182" h="419200">
                  <a:moveTo>
                    <a:pt x="0" y="0"/>
                  </a:moveTo>
                  <a:lnTo>
                    <a:pt x="3228182" y="0"/>
                  </a:lnTo>
                  <a:lnTo>
                    <a:pt x="3228182" y="419200"/>
                  </a:lnTo>
                  <a:lnTo>
                    <a:pt x="0" y="419200"/>
                  </a:lnTo>
                  <a:close/>
                </a:path>
              </a:pathLst>
            </a:custGeom>
            <a:solidFill>
              <a:srgbClr val="ECECEC">
                <a:alpha val="69804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925581" y="856445"/>
            <a:ext cx="480997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525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Для руководителя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91655" y="2867117"/>
            <a:ext cx="497843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spc="119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Для сотрудника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43515" y="1930307"/>
            <a:ext cx="5965630" cy="534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57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Быстрая постановка задач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Фиксация результатов и сроков выполнения заданий в системе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Мгновенная обратная связь об изменении статусов задачи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Контроль, декомпозиция и оперативная корректировка задач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Объективная аналитика по задачам и исполнительской дисциплине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Диаграмма Гантта для планирования ресурсов и анализа ситуации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44553" y="3868552"/>
            <a:ext cx="5669834" cy="5795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Понятная постановка задачи и фиксация ожидаемого результата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Напоминания о новых задачах или скором deadline (даже находясь вне системе) 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Объективный учет загруженности сотрудника и сотрудников отдела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3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Учет трудоемкости поставленных задач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500" spc="57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en-US" sz="2500" spc="3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оказатели личной эффективности сотрудника</a:t>
            </a:r>
          </a:p>
          <a:p>
            <a:pPr>
              <a:lnSpc>
                <a:spcPts val="3450"/>
              </a:lnSpc>
            </a:pP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41096" y="512437"/>
            <a:ext cx="948291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spc="15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Управление задачами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72125" y="3648864"/>
            <a:ext cx="5572134" cy="2631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Сотруднику или группе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Фиксация ожидаемого результата в задаче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Подчиненные активности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Прием в работу одной кнопкой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3400" y="1257300"/>
            <a:ext cx="6606521" cy="135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Быстрая постановка </a:t>
            </a:r>
          </a:p>
          <a:p>
            <a:pPr>
              <a:lnSpc>
                <a:spcPts val="5600"/>
              </a:lnSpc>
            </a:pPr>
            <a:r>
              <a:rPr lang="en-US" sz="3500" spc="36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 прием задач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551426-52BB-4125-26E0-35A19615E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714500"/>
            <a:ext cx="9371428" cy="597142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32950" y="2676125"/>
            <a:ext cx="6273260" cy="564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Статус-бар для наглядного отслеживания состояния документа</a:t>
            </a:r>
          </a:p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Учет рабочих календарей</a:t>
            </a:r>
          </a:p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Напоминания контролеру и ответственному</a:t>
            </a:r>
          </a:p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Возврат задачи на доработку</a:t>
            </a:r>
          </a:p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Перенос срока активности с подтверждением инициатором</a:t>
            </a:r>
          </a:p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Проверка выполнения задач контролером</a:t>
            </a:r>
          </a:p>
          <a:p>
            <a:pPr marL="539749" lvl="1" indent="-269875">
              <a:lnSpc>
                <a:spcPts val="3749"/>
              </a:lnSpc>
              <a:buFont typeface="Arial"/>
              <a:buChar char="•"/>
            </a:pPr>
            <a:r>
              <a:rPr lang="en-US" sz="2499" spc="62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Автоматическое закрытие задачи при закрытии подчиненных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9883" y="741055"/>
            <a:ext cx="660652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Исполнение и </a:t>
            </a:r>
          </a:p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контроль задач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85F2EB-DD6E-618C-A17F-4FA0FB355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714500"/>
            <a:ext cx="9257143" cy="59619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37892" y="2582064"/>
            <a:ext cx="5572134" cy="317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Самоконтроль для сотрудника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Оп</a:t>
            </a:r>
            <a:r>
              <a:rPr lang="en-US" sz="25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ерационный контроль для руководителя группы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Стратегический контроль для анализа топ-менеджмента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25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en-US" sz="2500" spc="7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иаграмма Гантта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0959" y="1167198"/>
            <a:ext cx="6606521" cy="64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Трехуровневая аналитика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2392C0-D5A4-3FC5-9CA8-FE2EDFFC7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714500"/>
            <a:ext cx="9342857" cy="600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rcRect l="1206" t="1289" r="353" b="124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139160" cy="10287000"/>
            <a:chOff x="0" y="0"/>
            <a:chExt cx="1602592" cy="2309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2592" cy="2309216"/>
            </a:xfrm>
            <a:custGeom>
              <a:avLst/>
              <a:gdLst/>
              <a:ahLst/>
              <a:cxnLst/>
              <a:rect l="l" t="t" r="r" b="b"/>
              <a:pathLst>
                <a:path w="1602592" h="2309216">
                  <a:moveTo>
                    <a:pt x="0" y="0"/>
                  </a:moveTo>
                  <a:lnTo>
                    <a:pt x="1602592" y="0"/>
                  </a:lnTo>
                  <a:lnTo>
                    <a:pt x="1602592" y="2309216"/>
                  </a:lnTo>
                  <a:lnTo>
                    <a:pt x="0" y="2309216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3007" y="2832550"/>
            <a:ext cx="5999395" cy="454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2500" spc="7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Progress bar – прием задачи в работу кнопкой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Checkbox «показывать закрытые»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Informer for Windows - информирование о состоянии задач даже вне системы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2500" spc="3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Фиксация всех изменений по задачам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2639" y="876300"/>
            <a:ext cx="6606521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500" spc="105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Удобные инструменты управления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F9FCBF-C207-725B-818B-1632CC4A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714499"/>
            <a:ext cx="9448800" cy="601955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0000">
            <a:off x="7604512" y="-8123508"/>
            <a:ext cx="1312977" cy="17559994"/>
            <a:chOff x="0" y="0"/>
            <a:chExt cx="3130550" cy="418685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992893" y="7019770"/>
            <a:ext cx="1550459" cy="1541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91961" y="6891264"/>
            <a:ext cx="1596324" cy="15963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771217" y="6997708"/>
            <a:ext cx="1811641" cy="15851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198032" y="7019770"/>
            <a:ext cx="1799340" cy="15876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3947674" y="3323313"/>
            <a:ext cx="1078286" cy="1087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1398828" y="3323313"/>
            <a:ext cx="1169432" cy="12332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/>
          <a:srcRect t="5916" b="5916"/>
          <a:stretch>
            <a:fillRect/>
          </a:stretch>
        </p:blipFill>
        <p:spPr>
          <a:xfrm>
            <a:off x="9006204" y="3276595"/>
            <a:ext cx="1350789" cy="11811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6178667" y="3361138"/>
            <a:ext cx="1188033" cy="11575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771087" y="8033332"/>
            <a:ext cx="2500828" cy="19816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507044" y="5081576"/>
            <a:ext cx="2276866" cy="12960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5292169" y="5143500"/>
            <a:ext cx="2351006" cy="11181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3271914" y="5143500"/>
            <a:ext cx="1602883" cy="14693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/>
          <a:srcRect l="7182" r="7182"/>
          <a:stretch>
            <a:fillRect/>
          </a:stretch>
        </p:blipFill>
        <p:spPr>
          <a:xfrm>
            <a:off x="518235" y="2361023"/>
            <a:ext cx="2043827" cy="154184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3271914" y="2558716"/>
            <a:ext cx="1146460" cy="114646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507044" y="180238"/>
            <a:ext cx="10690988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1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Технологии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4579" y="1510141"/>
            <a:ext cx="507331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119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Технологии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7044" y="4085602"/>
            <a:ext cx="507331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119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СУБД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4579" y="6939468"/>
            <a:ext cx="507331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119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Гаджеты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70449" y="2110216"/>
            <a:ext cx="485363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26" b="0" i="0" u="none" strike="noStrike" kern="1200" cap="none" spc="114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Браузеры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670449" y="5729607"/>
            <a:ext cx="661706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26" b="0" i="0" u="none" strike="noStrike" kern="1200" cap="none" spc="114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Операционные системы</a:t>
            </a:r>
          </a:p>
        </p:txBody>
      </p:sp>
      <p:sp>
        <p:nvSpPr>
          <p:cNvPr id="26" name="AutoShape 26"/>
          <p:cNvSpPr/>
          <p:nvPr/>
        </p:nvSpPr>
        <p:spPr>
          <a:xfrm>
            <a:off x="507044" y="2361023"/>
            <a:ext cx="4707590" cy="0"/>
          </a:xfrm>
          <a:prstGeom prst="line">
            <a:avLst/>
          </a:prstGeom>
          <a:ln w="47625" cap="flat">
            <a:solidFill>
              <a:srgbClr val="6262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584579" y="4971590"/>
            <a:ext cx="4707590" cy="0"/>
          </a:xfrm>
          <a:prstGeom prst="line">
            <a:avLst/>
          </a:prstGeom>
          <a:ln w="47625" cap="flat">
            <a:solidFill>
              <a:srgbClr val="6262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584579" y="7742989"/>
            <a:ext cx="4707590" cy="0"/>
          </a:xfrm>
          <a:prstGeom prst="line">
            <a:avLst/>
          </a:prstGeom>
          <a:ln w="47625" cap="flat">
            <a:solidFill>
              <a:srgbClr val="6262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670449" y="3015320"/>
            <a:ext cx="4707590" cy="0"/>
          </a:xfrm>
          <a:prstGeom prst="line">
            <a:avLst/>
          </a:prstGeom>
          <a:ln w="47625" cap="flat">
            <a:solidFill>
              <a:srgbClr val="6262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>
            <a:off x="8738908" y="6670197"/>
            <a:ext cx="4707590" cy="0"/>
          </a:xfrm>
          <a:prstGeom prst="line">
            <a:avLst/>
          </a:prstGeom>
          <a:ln w="47625" cap="flat">
            <a:solidFill>
              <a:srgbClr val="62626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6">
            <a:extLst>
              <a:ext uri="{FF2B5EF4-FFF2-40B4-BE49-F238E27FC236}">
                <a16:creationId xmlns:a16="http://schemas.microsoft.com/office/drawing/2014/main" id="{B1EFE5EB-F04B-0D7D-1C2A-3B9CFF16E32E}"/>
              </a:ext>
            </a:extLst>
          </p:cNvPr>
          <p:cNvGrpSpPr>
            <a:grpSpLocks noChangeAspect="1"/>
          </p:cNvGrpSpPr>
          <p:nvPr/>
        </p:nvGrpSpPr>
        <p:grpSpPr>
          <a:xfrm>
            <a:off x="16131070" y="-8881"/>
            <a:ext cx="1493047" cy="1308767"/>
            <a:chOff x="0" y="0"/>
            <a:chExt cx="4282440" cy="3708400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07BA985-8F2C-B6F4-BC6E-105D7D44B921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grpSp>
        <p:nvGrpSpPr>
          <p:cNvPr id="36" name="Group 6">
            <a:extLst>
              <a:ext uri="{FF2B5EF4-FFF2-40B4-BE49-F238E27FC236}">
                <a16:creationId xmlns:a16="http://schemas.microsoft.com/office/drawing/2014/main" id="{DBB96C8C-78D4-F16E-9DD6-18938C23452F}"/>
              </a:ext>
            </a:extLst>
          </p:cNvPr>
          <p:cNvGrpSpPr>
            <a:grpSpLocks noChangeAspect="1"/>
          </p:cNvGrpSpPr>
          <p:nvPr/>
        </p:nvGrpSpPr>
        <p:grpSpPr>
          <a:xfrm>
            <a:off x="16569221" y="-19766"/>
            <a:ext cx="1642724" cy="1322374"/>
            <a:chOff x="0" y="0"/>
            <a:chExt cx="4282440" cy="3708400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7450DBA-8710-50C4-86ED-30C405BF7340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</p:sp>
      </p:grpSp>
      <p:grpSp>
        <p:nvGrpSpPr>
          <p:cNvPr id="37" name="Group 6">
            <a:extLst>
              <a:ext uri="{FF2B5EF4-FFF2-40B4-BE49-F238E27FC236}">
                <a16:creationId xmlns:a16="http://schemas.microsoft.com/office/drawing/2014/main" id="{31D18872-B2EC-15A6-FE4A-DE9B64E13143}"/>
              </a:ext>
            </a:extLst>
          </p:cNvPr>
          <p:cNvGrpSpPr>
            <a:grpSpLocks noChangeAspect="1"/>
          </p:cNvGrpSpPr>
          <p:nvPr/>
        </p:nvGrpSpPr>
        <p:grpSpPr>
          <a:xfrm>
            <a:off x="17167935" y="-6159"/>
            <a:ext cx="1493047" cy="1308767"/>
            <a:chOff x="0" y="-77111"/>
            <a:chExt cx="4282440" cy="3708400"/>
          </a:xfrm>
        </p:grpSpPr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B4F5D23-ADDB-36C7-697C-9051745D7F0C}"/>
                </a:ext>
              </a:extLst>
            </p:cNvPr>
            <p:cNvSpPr/>
            <p:nvPr/>
          </p:nvSpPr>
          <p:spPr>
            <a:xfrm>
              <a:off x="0" y="-77111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8830" y="0"/>
            <a:ext cx="3144980" cy="10287000"/>
            <a:chOff x="0" y="0"/>
            <a:chExt cx="1063857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3857" cy="3479800"/>
            </a:xfrm>
            <a:custGeom>
              <a:avLst/>
              <a:gdLst/>
              <a:ahLst/>
              <a:cxnLst/>
              <a:rect l="l" t="t" r="r" b="b"/>
              <a:pathLst>
                <a:path w="1063857" h="3479800">
                  <a:moveTo>
                    <a:pt x="0" y="0"/>
                  </a:moveTo>
                  <a:lnTo>
                    <a:pt x="1063857" y="0"/>
                  </a:lnTo>
                  <a:lnTo>
                    <a:pt x="1063857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506440" y="3298680"/>
            <a:ext cx="12017383" cy="298350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</a:pPr>
            <a:r>
              <a:rPr lang="en-US" sz="9950" b="1" spc="299" dirty="0" err="1">
                <a:solidFill>
                  <a:srgbClr val="4B5D74"/>
                </a:solidFill>
                <a:latin typeface="Arial"/>
                <a:cs typeface="Arial"/>
              </a:rPr>
              <a:t>Платформа</a:t>
            </a:r>
            <a:r>
              <a:rPr lang="en-US" sz="9950" b="1" spc="299" dirty="0">
                <a:solidFill>
                  <a:srgbClr val="4B5D74"/>
                </a:solidFill>
                <a:latin typeface="Arial"/>
                <a:cs typeface="Arial"/>
              </a:rPr>
              <a:t> </a:t>
            </a:r>
            <a:r>
              <a:rPr lang="en-US" sz="9950" b="1" spc="299" dirty="0" err="1">
                <a:solidFill>
                  <a:srgbClr val="ED7D31"/>
                </a:solidFill>
                <a:latin typeface="Arial"/>
                <a:cs typeface="Arial"/>
              </a:rPr>
              <a:t>BPM</a:t>
            </a:r>
            <a:r>
              <a:rPr lang="en-US" sz="9950" b="1" spc="299" dirty="0" err="1">
                <a:solidFill>
                  <a:srgbClr val="4B5D74"/>
                </a:solidFill>
                <a:latin typeface="Arial"/>
                <a:cs typeface="Arial"/>
              </a:rPr>
              <a:t>Soft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2342056" cy="10287000"/>
            <a:chOff x="0" y="0"/>
            <a:chExt cx="792251" cy="3479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2251" cy="3479800"/>
            </a:xfrm>
            <a:custGeom>
              <a:avLst/>
              <a:gdLst/>
              <a:ahLst/>
              <a:cxnLst/>
              <a:rect l="l" t="t" r="r" b="b"/>
              <a:pathLst>
                <a:path w="792251" h="3479800">
                  <a:moveTo>
                    <a:pt x="0" y="0"/>
                  </a:moveTo>
                  <a:lnTo>
                    <a:pt x="792251" y="0"/>
                  </a:lnTo>
                  <a:lnTo>
                    <a:pt x="79225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1" y="0"/>
            <a:ext cx="1908211" cy="10287000"/>
            <a:chOff x="1449915" y="-39543"/>
            <a:chExt cx="645493" cy="3479800"/>
          </a:xfrm>
        </p:grpSpPr>
        <p:sp>
          <p:nvSpPr>
            <p:cNvPr id="8" name="Freeform 8"/>
            <p:cNvSpPr/>
            <p:nvPr/>
          </p:nvSpPr>
          <p:spPr>
            <a:xfrm>
              <a:off x="1449915" y="-39543"/>
              <a:ext cx="645493" cy="3479800"/>
            </a:xfrm>
            <a:custGeom>
              <a:avLst/>
              <a:gdLst/>
              <a:ahLst/>
              <a:cxnLst/>
              <a:rect l="l" t="t" r="r" b="b"/>
              <a:pathLst>
                <a:path w="645493" h="3479800">
                  <a:moveTo>
                    <a:pt x="0" y="0"/>
                  </a:moveTo>
                  <a:lnTo>
                    <a:pt x="645493" y="0"/>
                  </a:lnTo>
                  <a:lnTo>
                    <a:pt x="64549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</p:spTree>
    <p:extLst>
      <p:ext uri="{BB962C8B-B14F-4D97-AF65-F5344CB8AC3E}">
        <p14:creationId xmlns:p14="http://schemas.microsoft.com/office/powerpoint/2010/main" val="3364689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5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22300" y="340609"/>
            <a:ext cx="9185155" cy="1022537"/>
            <a:chOff x="-7401843" y="-1107225"/>
            <a:chExt cx="12246872" cy="1363382"/>
          </a:xfrm>
        </p:grpSpPr>
        <p:sp>
          <p:nvSpPr>
            <p:cNvPr id="4" name="TextBox 4"/>
            <p:cNvSpPr txBox="1"/>
            <p:nvPr/>
          </p:nvSpPr>
          <p:spPr>
            <a:xfrm>
              <a:off x="-7401843" y="-1107225"/>
              <a:ext cx="11988799" cy="12912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3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5500" b="1" i="0" u="none" strike="noStrike" kern="1200" cap="none" spc="-11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Варианты развертывания</a:t>
              </a:r>
              <a:endParaRPr kumimoji="0" lang="en-US" sz="5500" b="1" i="0" u="none" strike="noStrike" kern="1200" cap="none" spc="-11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10800000">
              <a:off x="-7360666" y="251236"/>
              <a:ext cx="12205695" cy="4921"/>
            </a:xfrm>
            <a:prstGeom prst="line">
              <a:avLst/>
            </a:prstGeom>
            <a:ln w="30514" cap="rnd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1" name="Picture 9">
            <a:extLst>
              <a:ext uri="{FF2B5EF4-FFF2-40B4-BE49-F238E27FC236}">
                <a16:creationId xmlns:a16="http://schemas.microsoft.com/office/drawing/2014/main" id="{9BB43E15-5299-40D0-97E2-AC20D61E6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5" b="89825" l="7857" r="91905">
                        <a14:foregroundMark x1="8095" y1="61754" x2="8095" y2="61754"/>
                        <a14:foregroundMark x1="91905" y1="64912" x2="91905" y2="649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2569" y="1364566"/>
            <a:ext cx="2623388" cy="168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C7ADB99-A2B9-4CAC-86B9-4B138C9A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404" y="830881"/>
            <a:ext cx="2752827" cy="27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4CC874D2-6E5E-40B8-AD55-7A4FDDCEE4D1}"/>
              </a:ext>
            </a:extLst>
          </p:cNvPr>
          <p:cNvSpPr/>
          <p:nvPr/>
        </p:nvSpPr>
        <p:spPr>
          <a:xfrm>
            <a:off x="2123020" y="2979109"/>
            <a:ext cx="45185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Cloud</a:t>
            </a:r>
            <a:endParaRPr kumimoji="0" lang="ru-RU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0DFBC5F-0286-4A26-912C-73678D1C8ACF}"/>
              </a:ext>
            </a:extLst>
          </p:cNvPr>
          <p:cNvSpPr/>
          <p:nvPr/>
        </p:nvSpPr>
        <p:spPr>
          <a:xfrm>
            <a:off x="10700844" y="3047144"/>
            <a:ext cx="53269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On-site subscription</a:t>
            </a:r>
            <a:endParaRPr kumimoji="0" lang="ru-RU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8122D64-B025-4FF5-BCC0-3006D417BC18}"/>
              </a:ext>
            </a:extLst>
          </p:cNvPr>
          <p:cNvSpPr/>
          <p:nvPr/>
        </p:nvSpPr>
        <p:spPr>
          <a:xfrm>
            <a:off x="9895875" y="3889484"/>
            <a:ext cx="6583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20000"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Система устанавливается на собственном оборудовании, клиент обеспечивает аппаратную поддержку и масштабирование самостоятельно.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23A31-FD4B-4461-AFEC-80FAFD42BC5E}"/>
              </a:ext>
            </a:extLst>
          </p:cNvPr>
          <p:cNvSpPr txBox="1"/>
          <p:nvPr/>
        </p:nvSpPr>
        <p:spPr>
          <a:xfrm>
            <a:off x="9895875" y="5783167"/>
            <a:ext cx="6766920" cy="23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3475" marR="0" lvl="0" indent="-353475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хранение данных на собственных серверах в соответствии с требованиями корпоративной безопасности;</a:t>
            </a:r>
          </a:p>
          <a:p>
            <a:pPr marL="353475" marR="0" lvl="0" indent="-353475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упрощенная интеграция с программным обеспечением, не поддерживающим открытые протоколы интеграции.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E237B7-5B7F-4C2B-9666-2EB0C01E7456}"/>
              </a:ext>
            </a:extLst>
          </p:cNvPr>
          <p:cNvSpPr/>
          <p:nvPr/>
        </p:nvSpPr>
        <p:spPr>
          <a:xfrm>
            <a:off x="1502411" y="3998341"/>
            <a:ext cx="65830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ct val="120000"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Система работает в облаке (SaaS) - Terrasoft отвечает за доступность, безопасность и масштабирование.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84B755-790F-4CFB-8B88-A8A8D3BF5791}"/>
              </a:ext>
            </a:extLst>
          </p:cNvPr>
          <p:cNvSpPr txBox="1"/>
          <p:nvPr/>
        </p:nvSpPr>
        <p:spPr>
          <a:xfrm>
            <a:off x="1501590" y="5461781"/>
            <a:ext cx="6583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42" marR="0" lvl="0" indent="-361942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снижение затрат на размещение, администрирование и защиту информационных систем внутри организации;</a:t>
            </a:r>
          </a:p>
          <a:p>
            <a:pPr marL="361942" marR="0" lvl="0" indent="-361942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снижение задач ИТ-отдела, освобождение ИТ-ресурсов от рутинных задач поддержки программного обеспечения;</a:t>
            </a:r>
          </a:p>
          <a:p>
            <a:pPr marL="361942" marR="0" lvl="0" indent="-361942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высокий уровень информационной безопасности - серверы расположены в профессионально оборудованном дата-центре, что исключает несанкционированный доступ к серверам;</a:t>
            </a:r>
          </a:p>
          <a:p>
            <a:pPr marL="361942" marR="0" lvl="0" indent="-361942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prstClr val="white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высокий уровень надежности и доступности - все компоненты программно-аппаратного комплекса дублируются.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17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4">
            <a:extLst>
              <a:ext uri="{FF2B5EF4-FFF2-40B4-BE49-F238E27FC236}">
                <a16:creationId xmlns:a16="http://schemas.microsoft.com/office/drawing/2014/main" id="{FEF9303E-521B-494F-BAF3-5B9BBBF84506}"/>
              </a:ext>
            </a:extLst>
          </p:cNvPr>
          <p:cNvGrpSpPr/>
          <p:nvPr/>
        </p:nvGrpSpPr>
        <p:grpSpPr>
          <a:xfrm>
            <a:off x="0" y="8811674"/>
            <a:ext cx="18288000" cy="1475326"/>
            <a:chOff x="0" y="0"/>
            <a:chExt cx="4454114" cy="1109800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746520E6-E674-4BEC-8D09-782BB9682201}"/>
                </a:ext>
              </a:extLst>
            </p:cNvPr>
            <p:cNvSpPr/>
            <p:nvPr/>
          </p:nvSpPr>
          <p:spPr>
            <a:xfrm>
              <a:off x="0" y="0"/>
              <a:ext cx="4454113" cy="1109800"/>
            </a:xfrm>
            <a:custGeom>
              <a:avLst/>
              <a:gdLst/>
              <a:ahLst/>
              <a:cxnLst/>
              <a:rect l="l" t="t" r="r" b="b"/>
              <a:pathLst>
                <a:path w="4454113" h="1109800">
                  <a:moveTo>
                    <a:pt x="0" y="0"/>
                  </a:moveTo>
                  <a:lnTo>
                    <a:pt x="4454113" y="0"/>
                  </a:lnTo>
                  <a:lnTo>
                    <a:pt x="4454113" y="1109800"/>
                  </a:lnTo>
                  <a:lnTo>
                    <a:pt x="0" y="1109800"/>
                  </a:lnTo>
                  <a:close/>
                </a:path>
              </a:pathLst>
            </a:custGeom>
            <a:solidFill>
              <a:srgbClr val="4B5D7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/>
          <p:cNvGrpSpPr/>
          <p:nvPr/>
        </p:nvGrpSpPr>
        <p:grpSpPr>
          <a:xfrm rot="16200000">
            <a:off x="8225356" y="-8824276"/>
            <a:ext cx="1299370" cy="18839065"/>
            <a:chOff x="0" y="0"/>
            <a:chExt cx="3130550" cy="418685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298894" y="1408995"/>
            <a:ext cx="1953442" cy="547579"/>
            <a:chOff x="0" y="0"/>
            <a:chExt cx="1064320" cy="3200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64320" cy="320079"/>
            </a:xfrm>
            <a:custGeom>
              <a:avLst/>
              <a:gdLst/>
              <a:ahLst/>
              <a:cxnLst/>
              <a:rect l="l" t="t" r="r" b="b"/>
              <a:pathLst>
                <a:path w="1064320" h="320079">
                  <a:moveTo>
                    <a:pt x="0" y="0"/>
                  </a:moveTo>
                  <a:lnTo>
                    <a:pt x="1064320" y="0"/>
                  </a:lnTo>
                  <a:lnTo>
                    <a:pt x="1064320" y="320079"/>
                  </a:lnTo>
                  <a:lnTo>
                    <a:pt x="0" y="32007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91339" y="265963"/>
            <a:ext cx="7251497" cy="67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</a:t>
            </a:r>
            <a:r>
              <a:rPr kumimoji="0" lang="ru-RU" sz="35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технической </a:t>
            </a:r>
            <a:r>
              <a:rPr kumimoji="0" lang="en-US" sz="3500" b="0" i="0" u="none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поддержки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198032" y="1377451"/>
            <a:ext cx="1702312" cy="547579"/>
            <a:chOff x="0" y="0"/>
            <a:chExt cx="978085" cy="3200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8085" cy="320079"/>
            </a:xfrm>
            <a:custGeom>
              <a:avLst/>
              <a:gdLst/>
              <a:ahLst/>
              <a:cxnLst/>
              <a:rect l="l" t="t" r="r" b="b"/>
              <a:pathLst>
                <a:path w="978085" h="320079">
                  <a:moveTo>
                    <a:pt x="0" y="0"/>
                  </a:moveTo>
                  <a:lnTo>
                    <a:pt x="978085" y="0"/>
                  </a:lnTo>
                  <a:lnTo>
                    <a:pt x="978085" y="320079"/>
                  </a:lnTo>
                  <a:lnTo>
                    <a:pt x="0" y="320079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630124" y="1386395"/>
            <a:ext cx="1944405" cy="4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89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Базовый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93839" y="1359051"/>
            <a:ext cx="1520358" cy="4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8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graphicFrame>
        <p:nvGraphicFramePr>
          <p:cNvPr id="15" name="Таблица 1">
            <a:extLst>
              <a:ext uri="{FF2B5EF4-FFF2-40B4-BE49-F238E27FC236}">
                <a16:creationId xmlns:a16="http://schemas.microsoft.com/office/drawing/2014/main" id="{DE69D0F8-5230-4FCD-8A2C-E9A051979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377226"/>
              </p:ext>
            </p:extLst>
          </p:nvPr>
        </p:nvGraphicFramePr>
        <p:xfrm>
          <a:off x="491337" y="1827522"/>
          <a:ext cx="16277575" cy="266147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41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464519184"/>
                    </a:ext>
                  </a:extLst>
                </a:gridCol>
              </a:tblGrid>
              <a:tr h="380324">
                <a:tc>
                  <a:txBody>
                    <a:bodyPr/>
                    <a:lstStyle/>
                    <a:p>
                      <a:r>
                        <a:rPr lang="ru-RU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Подписка </a:t>
                      </a:r>
                      <a:r>
                        <a:rPr lang="en-US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691">
                <a:tc>
                  <a:txBody>
                    <a:bodyPr/>
                    <a:lstStyle/>
                    <a:p>
                      <a:r>
                        <a:rPr lang="ru-RU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Подписка </a:t>
                      </a:r>
                      <a:r>
                        <a:rPr lang="en-US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On-Site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953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реакции на инцидент критичного приоритета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/>
                          <a:cs typeface="Arial"/>
                        </a:rPr>
                        <a:t>4 рабочих часа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рабочий час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минут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765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реакции на инциденты высокого, среднего и низкого приоритетов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рабочих часов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рабочих часа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рабочих часа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604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 предоставления сервисов (UTC +03:00, Москва)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/>
                          <a:cs typeface="Arial"/>
                        </a:rPr>
                        <a:t>09:00 – 18:00 (Пн. – Пт.)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/>
                          <a:cs typeface="Arial"/>
                        </a:rPr>
                        <a:t>09:00 – 18:00 (Пн. – Пт.)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24/7</a:t>
                      </a: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Таблица 1">
            <a:extLst>
              <a:ext uri="{FF2B5EF4-FFF2-40B4-BE49-F238E27FC236}">
                <a16:creationId xmlns:a16="http://schemas.microsoft.com/office/drawing/2014/main" id="{CB0E624E-1D77-4F10-B74B-9F01B9DE70AE}"/>
              </a:ext>
            </a:extLst>
          </p:cNvPr>
          <p:cNvGraphicFramePr>
            <a:graphicFrameLocks noGrp="1"/>
          </p:cNvGraphicFramePr>
          <p:nvPr/>
        </p:nvGraphicFramePr>
        <p:xfrm>
          <a:off x="491337" y="4778547"/>
          <a:ext cx="16277575" cy="19959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41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192488445"/>
                    </a:ext>
                  </a:extLst>
                </a:gridCol>
              </a:tblGrid>
              <a:tr h="468334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Неограниченное количество обращений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Консультации по установке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962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Консультации по функциональным возможностям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011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Предоставление новых версий и критических патчей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Таблица 1">
            <a:extLst>
              <a:ext uri="{FF2B5EF4-FFF2-40B4-BE49-F238E27FC236}">
                <a16:creationId xmlns:a16="http://schemas.microsoft.com/office/drawing/2014/main" id="{7259B098-5C12-45C8-8EE8-E53047AAAE1C}"/>
              </a:ext>
            </a:extLst>
          </p:cNvPr>
          <p:cNvGraphicFramePr>
            <a:graphicFrameLocks noGrp="1"/>
          </p:cNvGraphicFramePr>
          <p:nvPr/>
        </p:nvGraphicFramePr>
        <p:xfrm>
          <a:off x="491337" y="6692286"/>
          <a:ext cx="16277575" cy="22363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410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2418">
                  <a:extLst>
                    <a:ext uri="{9D8B030D-6E8A-4147-A177-3AD203B41FA5}">
                      <a16:colId xmlns:a16="http://schemas.microsoft.com/office/drawing/2014/main" val="1119491366"/>
                    </a:ext>
                  </a:extLst>
                </a:gridCol>
              </a:tblGrid>
              <a:tr h="4195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 к персональному кабинету Customer Success Portal </a:t>
                      </a:r>
                      <a:r>
                        <a:rPr lang="ru-RU" sz="1700" dirty="0">
                          <a:solidFill>
                            <a:srgbClr val="FBAF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https://support.samarasoft.com</a:t>
                      </a:r>
                      <a:endParaRPr lang="en-US" sz="1700" dirty="0">
                        <a:solidFill>
                          <a:srgbClr val="FBAF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67602"/>
                  </a:ext>
                </a:extLst>
              </a:tr>
              <a:tr h="375768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Доступ к базе знаний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14">
                <a:tc>
                  <a:txBody>
                    <a:bodyPr/>
                    <a:lstStyle/>
                    <a:p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Offline </a:t>
                      </a:r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(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e-mail, Customer Success Portal)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011"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поддержка (консультации по телефону)</a:t>
                      </a:r>
                    </a:p>
                  </a:txBody>
                  <a:tcPr marL="476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8DCF5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endParaRPr lang="en-US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TextBox 9">
            <a:extLst>
              <a:ext uri="{FF2B5EF4-FFF2-40B4-BE49-F238E27FC236}">
                <a16:creationId xmlns:a16="http://schemas.microsoft.com/office/drawing/2014/main" id="{BCFE998B-BED6-4DA1-A9A5-2D717B59AE3D}"/>
              </a:ext>
            </a:extLst>
          </p:cNvPr>
          <p:cNvSpPr txBox="1"/>
          <p:nvPr/>
        </p:nvSpPr>
        <p:spPr>
          <a:xfrm>
            <a:off x="491339" y="8886203"/>
            <a:ext cx="162775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*Премиум поддержка осуществляется только для сертифицированных продуктов: Документооборот и Лояльность.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Для клиентов, ранее осуществивших выкуп лицензий On-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Site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Lifetime подписка составляет: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Базовый пакет —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Бизнес пакет — 25%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Segoe UI Light" panose="020B0502040204020203" pitchFamily="34" charset="0"/>
              </a:rPr>
              <a:t>Подробная информация на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BAF33"/>
                </a:solidFill>
                <a:effectLst/>
                <a:uLnTx/>
                <a:uFillTx/>
                <a:latin typeface="Calibri"/>
                <a:ea typeface="+mn-ea"/>
                <a:cs typeface="Segoe UI Ligh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сайте.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FBAF33"/>
              </a:solidFill>
              <a:effectLst/>
              <a:uLnTx/>
              <a:uFillTx/>
              <a:latin typeface="Calibri"/>
              <a:ea typeface="+mn-ea"/>
              <a:cs typeface="Segoe UI Light" panose="020B0502040204020203" pitchFamily="34" charset="0"/>
            </a:endParaRPr>
          </a:p>
        </p:txBody>
      </p:sp>
      <p:grpSp>
        <p:nvGrpSpPr>
          <p:cNvPr id="20" name="Group 10">
            <a:extLst>
              <a:ext uri="{FF2B5EF4-FFF2-40B4-BE49-F238E27FC236}">
                <a16:creationId xmlns:a16="http://schemas.microsoft.com/office/drawing/2014/main" id="{2B6DB433-3B14-40FC-B038-B12074EC611D}"/>
              </a:ext>
            </a:extLst>
          </p:cNvPr>
          <p:cNvGrpSpPr/>
          <p:nvPr/>
        </p:nvGrpSpPr>
        <p:grpSpPr>
          <a:xfrm>
            <a:off x="13846040" y="1381453"/>
            <a:ext cx="2015404" cy="446069"/>
            <a:chOff x="0" y="0"/>
            <a:chExt cx="978085" cy="320079"/>
          </a:xfrm>
          <a:solidFill>
            <a:srgbClr val="FBAF33"/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17ADD6F-0669-49C4-8C78-467D8B460E31}"/>
                </a:ext>
              </a:extLst>
            </p:cNvPr>
            <p:cNvSpPr/>
            <p:nvPr/>
          </p:nvSpPr>
          <p:spPr>
            <a:xfrm>
              <a:off x="0" y="0"/>
              <a:ext cx="978085" cy="320079"/>
            </a:xfrm>
            <a:custGeom>
              <a:avLst/>
              <a:gdLst/>
              <a:ahLst/>
              <a:cxnLst/>
              <a:rect l="l" t="t" r="r" b="b"/>
              <a:pathLst>
                <a:path w="978085" h="320079">
                  <a:moveTo>
                    <a:pt x="0" y="0"/>
                  </a:moveTo>
                  <a:lnTo>
                    <a:pt x="978085" y="0"/>
                  </a:lnTo>
                  <a:lnTo>
                    <a:pt x="978085" y="320079"/>
                  </a:lnTo>
                  <a:lnTo>
                    <a:pt x="0" y="320079"/>
                  </a:lnTo>
                  <a:close/>
                </a:path>
              </a:pathLst>
            </a:custGeom>
            <a:solidFill>
              <a:srgbClr val="ED7D31"/>
            </a:solidFill>
          </p:spPr>
        </p:sp>
      </p:grpSp>
      <p:sp>
        <p:nvSpPr>
          <p:cNvPr id="22" name="TextBox 13">
            <a:extLst>
              <a:ext uri="{FF2B5EF4-FFF2-40B4-BE49-F238E27FC236}">
                <a16:creationId xmlns:a16="http://schemas.microsoft.com/office/drawing/2014/main" id="{B6E8CFD3-C626-46FF-B610-F7BFDB632F19}"/>
              </a:ext>
            </a:extLst>
          </p:cNvPr>
          <p:cNvSpPr txBox="1"/>
          <p:nvPr/>
        </p:nvSpPr>
        <p:spPr>
          <a:xfrm>
            <a:off x="14027993" y="1358403"/>
            <a:ext cx="1833451" cy="419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0" i="0" u="none" strike="noStrike" kern="1200" cap="none" spc="89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Премиум*</a:t>
            </a:r>
            <a:endParaRPr kumimoji="0" lang="en-US" sz="2500" b="0" i="0" u="none" strike="noStrike" kern="1200" cap="none" spc="89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7" name="Рисунок 1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51D0639-5EE2-2616-E43F-EAB368A65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5436" y="247276"/>
            <a:ext cx="4593772" cy="75730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00000">
            <a:off x="-3348171" y="-5859469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4B5D74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186" y="-878508"/>
            <a:ext cx="15347817" cy="132905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 cstate="print"/>
              <a:stretch>
                <a:fillRect l="-24670" r="-506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10800000">
            <a:off x="3007946" y="-2236464"/>
            <a:ext cx="18726940" cy="16219278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3531178"/>
            <a:ext cx="5428189" cy="128264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486400" y="5372100"/>
            <a:ext cx="8356067" cy="26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FBAF33"/>
                </a:solidFill>
                <a:latin typeface="Arial" pitchFamily="34" charset="0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info@samarasoft.com</a:t>
            </a:r>
            <a:endParaRPr lang="en-US" sz="3000" b="1" dirty="0">
              <a:solidFill>
                <a:srgbClr val="FBAF33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4200"/>
              </a:lnSpc>
            </a:pPr>
            <a:br>
              <a:rPr lang="en-US" sz="3000" b="1" dirty="0">
                <a:latin typeface="Arial" pitchFamily="34" charset="0"/>
                <a:cs typeface="Arial" pitchFamily="34" charset="0"/>
              </a:rPr>
            </a:br>
            <a:r>
              <a:rPr lang="en-US" sz="3000" b="1" dirty="0">
                <a:latin typeface="Arial" pitchFamily="34" charset="0"/>
                <a:cs typeface="Arial" pitchFamily="34" charset="0"/>
              </a:rPr>
              <a:t>+7 (846) 266-55-69</a:t>
            </a:r>
          </a:p>
          <a:p>
            <a:pPr>
              <a:lnSpc>
                <a:spcPts val="4200"/>
              </a:lnSpc>
            </a:pPr>
            <a:r>
              <a:rPr lang="en-US" sz="3000" b="1" dirty="0">
                <a:solidFill>
                  <a:srgbClr val="FBAF33"/>
                </a:solidFill>
                <a:latin typeface="Arial" pitchFamily="34" charset="0"/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www.samarasoft.com</a:t>
            </a:r>
            <a:endParaRPr lang="en-US" sz="3000" b="1" dirty="0">
              <a:solidFill>
                <a:srgbClr val="FBAF33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4200"/>
              </a:lnSpc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0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3AED29A-8B13-4A7C-A465-9153EB9CB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1151" y="2774856"/>
            <a:ext cx="11630025" cy="16573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D04B4-9908-4C09-A382-5901AEA93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5682" y="7644777"/>
            <a:ext cx="11630025" cy="16573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938F3B-BC3E-42BA-BED9-F0F3C354E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41BDB19-45A8-4A7C-90A8-097F8FCE0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-3" y="4686129"/>
            <a:ext cx="17055938" cy="2657640"/>
          </a:xfrm>
          <a:prstGeom prst="rect">
            <a:avLst/>
          </a:prstGeom>
        </p:spPr>
      </p:pic>
      <p:sp>
        <p:nvSpPr>
          <p:cNvPr id="35" name="Google Shape;2595;p158">
            <a:extLst>
              <a:ext uri="{FF2B5EF4-FFF2-40B4-BE49-F238E27FC236}">
                <a16:creationId xmlns:a16="http://schemas.microsoft.com/office/drawing/2014/main" id="{C40217AE-7301-4DB8-AA73-233A97DCDE84}"/>
              </a:ext>
            </a:extLst>
          </p:cNvPr>
          <p:cNvSpPr txBox="1"/>
          <p:nvPr/>
        </p:nvSpPr>
        <p:spPr bwMode="auto">
          <a:xfrm>
            <a:off x="7881659" y="6415655"/>
            <a:ext cx="2756093" cy="621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ctr" anchorCtr="0">
            <a:noAutofit/>
          </a:bodyPr>
          <a:lstStyle/>
          <a:p>
            <a:pPr defTabSz="1371567">
              <a:buClr>
                <a:srgbClr val="FF8337"/>
              </a:buClr>
              <a:buSzPts val="2600"/>
              <a:defRPr/>
            </a:pPr>
            <a:r>
              <a:rPr lang="ru-RU" sz="2400" b="1">
                <a:solidFill>
                  <a:schemeClr val="bg1"/>
                </a:solidFill>
                <a:cs typeface="Arial"/>
              </a:rPr>
              <a:t>Коннекторы</a:t>
            </a:r>
            <a:br>
              <a:rPr lang="en-US" sz="2400" b="1">
                <a:solidFill>
                  <a:schemeClr val="bg1"/>
                </a:solidFill>
                <a:cs typeface="Arial"/>
              </a:rPr>
            </a:br>
            <a:r>
              <a:rPr lang="ru-RU" sz="2400" b="1">
                <a:solidFill>
                  <a:schemeClr val="bg1"/>
                </a:solidFill>
                <a:cs typeface="Arial"/>
              </a:rPr>
              <a:t>и расширения</a:t>
            </a:r>
            <a:endParaRPr lang="en-US" sz="24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35A95D-995A-454E-B0A6-4FB88D3FD93F}"/>
              </a:ext>
            </a:extLst>
          </p:cNvPr>
          <p:cNvSpPr txBox="1"/>
          <p:nvPr/>
        </p:nvSpPr>
        <p:spPr bwMode="auto">
          <a:xfrm>
            <a:off x="245528" y="1824881"/>
            <a:ext cx="163681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300" b="1" dirty="0">
                <a:solidFill>
                  <a:srgbClr val="EA6012"/>
                </a:solidFill>
                <a:cs typeface="Arial"/>
              </a:rPr>
              <a:t>ЕДИНАЯ </a:t>
            </a:r>
            <a:r>
              <a:rPr lang="en-US" sz="3300" b="1" dirty="0">
                <a:solidFill>
                  <a:srgbClr val="EA6012"/>
                </a:solidFill>
                <a:cs typeface="Arial"/>
              </a:rPr>
              <a:t>LOW-CODE </a:t>
            </a:r>
            <a:r>
              <a:rPr lang="ru-RU" sz="3300" b="1" dirty="0">
                <a:solidFill>
                  <a:srgbClr val="EA6012"/>
                </a:solidFill>
                <a:cs typeface="Arial"/>
              </a:rPr>
              <a:t>ПЛАТФОРМА ДЛЯ УПРАВЛЕНИЯ БИЗНЕС-ПРОЦЕССАМИ</a:t>
            </a:r>
            <a:endParaRPr sz="33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EC0D63D-ED72-47EC-8FBB-D346C6714A89}"/>
              </a:ext>
            </a:extLst>
          </p:cNvPr>
          <p:cNvSpPr/>
          <p:nvPr/>
        </p:nvSpPr>
        <p:spPr bwMode="auto">
          <a:xfrm>
            <a:off x="7107383" y="3109027"/>
            <a:ext cx="8505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ea typeface="Quattrocento Sans"/>
                <a:cs typeface="Arial"/>
              </a:rPr>
              <a:t>Пользовательские </a:t>
            </a:r>
            <a:r>
              <a:rPr lang="en-US" sz="2400" b="1" dirty="0">
                <a:solidFill>
                  <a:schemeClr val="bg1"/>
                </a:solidFill>
                <a:ea typeface="Quattrocento Sans"/>
                <a:cs typeface="Arial"/>
              </a:rPr>
              <a:t>low-code </a:t>
            </a:r>
            <a:r>
              <a:rPr lang="ru-RU" sz="2400" b="1" dirty="0">
                <a:solidFill>
                  <a:schemeClr val="bg1"/>
                </a:solidFill>
                <a:ea typeface="Quattrocento Sans"/>
                <a:cs typeface="Arial"/>
              </a:rPr>
              <a:t>инструменты для гибкой настройки</a:t>
            </a:r>
            <a:r>
              <a:rPr lang="en-US" sz="2400" b="1" dirty="0">
                <a:solidFill>
                  <a:schemeClr val="bg1"/>
                </a:solidFill>
                <a:ea typeface="Quattrocento Sans"/>
                <a:cs typeface="Arial"/>
              </a:rPr>
              <a:t> </a:t>
            </a:r>
            <a:r>
              <a:rPr lang="ru-RU" sz="2400" b="1" dirty="0">
                <a:solidFill>
                  <a:schemeClr val="bg1"/>
                </a:solidFill>
                <a:ea typeface="Quattrocento Sans"/>
                <a:cs typeface="Arial"/>
              </a:rPr>
              <a:t>и кастомизации платформы</a:t>
            </a:r>
            <a:endParaRPr sz="2400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0A0276F2-F525-417E-AE40-03C5229FD768}"/>
              </a:ext>
            </a:extLst>
          </p:cNvPr>
          <p:cNvSpPr/>
          <p:nvPr/>
        </p:nvSpPr>
        <p:spPr bwMode="auto">
          <a:xfrm>
            <a:off x="7237424" y="7982684"/>
            <a:ext cx="8375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cs typeface="Arial"/>
              </a:rPr>
              <a:t>Отраслевые решения для автоматизации бизнес-задач различных индустрий</a:t>
            </a:r>
            <a:endParaRPr sz="2400" dirty="0"/>
          </a:p>
        </p:txBody>
      </p:sp>
      <p:pic>
        <p:nvPicPr>
          <p:cNvPr id="44" name="Graphic 3">
            <a:extLst>
              <a:ext uri="{FF2B5EF4-FFF2-40B4-BE49-F238E27FC236}">
                <a16:creationId xmlns:a16="http://schemas.microsoft.com/office/drawing/2014/main" id="{9C9C1EF3-D463-4695-B62B-96E49BB9C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237424" y="6559621"/>
            <a:ext cx="484407" cy="477536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B3FC33A-E8A5-4F30-AA57-999DF3A21CA5}"/>
              </a:ext>
            </a:extLst>
          </p:cNvPr>
          <p:cNvSpPr/>
          <p:nvPr/>
        </p:nvSpPr>
        <p:spPr bwMode="auto">
          <a:xfrm>
            <a:off x="498764" y="3167737"/>
            <a:ext cx="4128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3">
              <a:buClr>
                <a:srgbClr val="000000"/>
              </a:buClr>
              <a:buSzPts val="1400"/>
              <a:defRPr/>
            </a:pPr>
            <a:r>
              <a:rPr lang="en-US" sz="2400" b="1" dirty="0">
                <a:solidFill>
                  <a:srgbClr val="EA6012"/>
                </a:solidFill>
                <a:ea typeface="Montserrat"/>
                <a:cs typeface="Arial"/>
              </a:rPr>
              <a:t>LOW-CODE </a:t>
            </a:r>
            <a:r>
              <a:rPr lang="ru-RU" sz="2400" b="1" dirty="0">
                <a:solidFill>
                  <a:srgbClr val="EA6012"/>
                </a:solidFill>
                <a:ea typeface="Montserrat"/>
                <a:cs typeface="Arial"/>
              </a:rPr>
              <a:t>КОНСТРУКТОР</a:t>
            </a:r>
            <a:endParaRPr lang="ru-RU" sz="2400" b="1" dirty="0">
              <a:solidFill>
                <a:srgbClr val="EA6012"/>
              </a:solidFill>
              <a:cs typeface="Arial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76CA5091-2D44-4ECC-AA36-2768523AC813}"/>
              </a:ext>
            </a:extLst>
          </p:cNvPr>
          <p:cNvSpPr/>
          <p:nvPr/>
        </p:nvSpPr>
        <p:spPr bwMode="auto">
          <a:xfrm>
            <a:off x="604805" y="8023538"/>
            <a:ext cx="4636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3">
              <a:buClr>
                <a:srgbClr val="000000"/>
              </a:buClr>
              <a:buSzPts val="1400"/>
              <a:defRPr/>
            </a:pPr>
            <a:r>
              <a:rPr lang="ru-RU" sz="2400" b="1" dirty="0">
                <a:solidFill>
                  <a:srgbClr val="EA6012"/>
                </a:solidFill>
                <a:cs typeface="Arial"/>
              </a:rPr>
              <a:t>ОТРАСЛЕВЫЕ РЕШЕНИЯ</a:t>
            </a:r>
          </a:p>
        </p:txBody>
      </p:sp>
      <p:sp>
        <p:nvSpPr>
          <p:cNvPr id="51" name="Google Shape;2595;p158">
            <a:extLst>
              <a:ext uri="{FF2B5EF4-FFF2-40B4-BE49-F238E27FC236}">
                <a16:creationId xmlns:a16="http://schemas.microsoft.com/office/drawing/2014/main" id="{B8EE067E-656F-4D59-9FC6-CFDCD664B9B8}"/>
              </a:ext>
            </a:extLst>
          </p:cNvPr>
          <p:cNvSpPr txBox="1"/>
          <p:nvPr/>
        </p:nvSpPr>
        <p:spPr bwMode="auto">
          <a:xfrm>
            <a:off x="11860463" y="6483104"/>
            <a:ext cx="4343090" cy="61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ctr" anchorCtr="0">
            <a:noAutofit/>
          </a:bodyPr>
          <a:lstStyle/>
          <a:p>
            <a:pPr defTabSz="1371567">
              <a:buClr>
                <a:srgbClr val="FF8337"/>
              </a:buClr>
              <a:buSzPts val="2600"/>
              <a:defRPr/>
            </a:pPr>
            <a:r>
              <a:rPr lang="ru-RU" sz="2400" b="1">
                <a:solidFill>
                  <a:schemeClr val="bg1"/>
                </a:solidFill>
                <a:cs typeface="Arial"/>
              </a:rPr>
              <a:t>Компоненты</a:t>
            </a:r>
            <a:r>
              <a:rPr lang="en-US" sz="2400" b="1">
                <a:solidFill>
                  <a:schemeClr val="bg1"/>
                </a:solidFill>
                <a:cs typeface="Arial"/>
              </a:rPr>
              <a:t> </a:t>
            </a:r>
            <a:r>
              <a:rPr lang="ru-RU" sz="2400" b="1">
                <a:solidFill>
                  <a:schemeClr val="bg1"/>
                </a:solidFill>
                <a:cs typeface="Arial"/>
              </a:rPr>
              <a:t>и процессы</a:t>
            </a:r>
            <a:endParaRPr lang="en-US" sz="2400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52" name="Graphic 7">
            <a:extLst>
              <a:ext uri="{FF2B5EF4-FFF2-40B4-BE49-F238E27FC236}">
                <a16:creationId xmlns:a16="http://schemas.microsoft.com/office/drawing/2014/main" id="{1D16E0D3-DAC7-493B-8048-F3D8586613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1053556" y="6566648"/>
            <a:ext cx="576468" cy="54219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8051D5A-31E7-4C36-BDFD-5DC2E08AF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10675616" y="4976195"/>
            <a:ext cx="2223068" cy="54657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F3CAEDE-C371-49E0-9C52-BF35BEE17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12783330" y="4983382"/>
            <a:ext cx="2193840" cy="5393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3EFDB11-D605-48FE-A7E5-F44CE3CF2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11920141" y="5683406"/>
            <a:ext cx="2111867" cy="51923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7012E11-C54F-4680-9554-6438629BB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13964953" y="5680933"/>
            <a:ext cx="2111870" cy="519236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7C13EFD-103A-4092-8017-87B6AE78209D}"/>
              </a:ext>
            </a:extLst>
          </p:cNvPr>
          <p:cNvSpPr/>
          <p:nvPr/>
        </p:nvSpPr>
        <p:spPr bwMode="auto">
          <a:xfrm>
            <a:off x="10836154" y="5006623"/>
            <a:ext cx="1947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7">
              <a:buClr>
                <a:srgbClr val="FF8337"/>
              </a:buClr>
              <a:buSzPts val="2600"/>
              <a:defRPr/>
            </a:pPr>
            <a:r>
              <a:rPr lang="ru-RU" sz="2400" b="1" dirty="0">
                <a:solidFill>
                  <a:srgbClr val="676A7C"/>
                </a:solidFill>
                <a:ea typeface="Quattrocento Sans"/>
                <a:cs typeface="Arial"/>
              </a:rPr>
              <a:t>МАРКЕТИНГ</a:t>
            </a:r>
            <a:endParaRPr lang="en-US" sz="2400" b="1" dirty="0">
              <a:solidFill>
                <a:srgbClr val="676A7C"/>
              </a:solidFill>
              <a:ea typeface="Quattrocento Sans"/>
              <a:cs typeface="Arial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8034A0E5-8AD9-4F3C-9026-FBBDD044DDE6}"/>
              </a:ext>
            </a:extLst>
          </p:cNvPr>
          <p:cNvSpPr/>
          <p:nvPr/>
        </p:nvSpPr>
        <p:spPr bwMode="auto">
          <a:xfrm>
            <a:off x="12943864" y="5014940"/>
            <a:ext cx="1896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7">
              <a:buClr>
                <a:srgbClr val="FF8337"/>
              </a:buClr>
              <a:buSzPts val="2600"/>
              <a:defRPr/>
            </a:pPr>
            <a:r>
              <a:rPr lang="ru-RU" sz="2400" b="1" dirty="0">
                <a:solidFill>
                  <a:srgbClr val="676A7C"/>
                </a:solidFill>
                <a:ea typeface="Quattrocento Sans"/>
                <a:cs typeface="Arial"/>
              </a:rPr>
              <a:t>ПРОДАЖИ</a:t>
            </a:r>
            <a:endParaRPr lang="en-US" sz="2400" b="1" dirty="0">
              <a:solidFill>
                <a:srgbClr val="676A7C"/>
              </a:solidFill>
              <a:ea typeface="Quattrocento Sans"/>
              <a:cs typeface="Arial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4E4FDC1-2C78-4F4F-A69E-578972AB1D37}"/>
              </a:ext>
            </a:extLst>
          </p:cNvPr>
          <p:cNvSpPr/>
          <p:nvPr/>
        </p:nvSpPr>
        <p:spPr bwMode="auto">
          <a:xfrm>
            <a:off x="14202073" y="5687380"/>
            <a:ext cx="1720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7">
              <a:buClr>
                <a:srgbClr val="FF8337"/>
              </a:buClr>
              <a:buSzPts val="2600"/>
              <a:defRPr/>
            </a:pPr>
            <a:r>
              <a:rPr lang="ru-RU" sz="2400" b="1">
                <a:solidFill>
                  <a:srgbClr val="676A7C"/>
                </a:solidFill>
                <a:ea typeface="Quattrocento Sans"/>
                <a:cs typeface="Arial"/>
              </a:rPr>
              <a:t>СЕРВИС</a:t>
            </a:r>
            <a:endParaRPr lang="en-US" sz="2400" b="1">
              <a:solidFill>
                <a:srgbClr val="676A7C"/>
              </a:solidFill>
              <a:ea typeface="Quattrocento Sans"/>
              <a:cs typeface="Arial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008EC42-5981-4890-A858-C43DA3718327}"/>
              </a:ext>
            </a:extLst>
          </p:cNvPr>
          <p:cNvSpPr/>
          <p:nvPr/>
        </p:nvSpPr>
        <p:spPr bwMode="auto">
          <a:xfrm>
            <a:off x="12093494" y="5714813"/>
            <a:ext cx="1781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676A7C"/>
                </a:solidFill>
                <a:ea typeface="Quattrocento Sans"/>
                <a:cs typeface="Arial"/>
              </a:rPr>
              <a:t>ПОРТАЛ</a:t>
            </a:r>
            <a:endParaRPr lang="ru-RU" sz="2400" dirty="0">
              <a:solidFill>
                <a:srgbClr val="676A7C"/>
              </a:solidFill>
              <a:cs typeface="Arial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348E2F8-6554-4634-ABC7-1DBCBA71C5C3}"/>
              </a:ext>
            </a:extLst>
          </p:cNvPr>
          <p:cNvSpPr/>
          <p:nvPr/>
        </p:nvSpPr>
        <p:spPr bwMode="auto">
          <a:xfrm>
            <a:off x="7379347" y="5004292"/>
            <a:ext cx="2537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567">
              <a:buClr>
                <a:srgbClr val="FF8337"/>
              </a:buClr>
              <a:buSzPts val="2600"/>
              <a:defRPr/>
            </a:pPr>
            <a:r>
              <a:rPr lang="ru-RU" sz="2400" b="1">
                <a:solidFill>
                  <a:schemeClr val="bg1"/>
                </a:solidFill>
                <a:ea typeface="Quattrocento Sans"/>
                <a:cs typeface="Arial"/>
              </a:rPr>
              <a:t>Готовые решения</a:t>
            </a:r>
            <a:endParaRPr lang="en-US" sz="2400" b="1">
              <a:solidFill>
                <a:schemeClr val="bg1"/>
              </a:solidFill>
              <a:ea typeface="Quattrocento Sans"/>
              <a:cs typeface="Arial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2DE8AF2-F13A-4810-8B6D-9DBE62292D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304392" y="5000274"/>
            <a:ext cx="669402" cy="71688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A0437E3-0579-4873-93EF-52289C7FC1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-1" y="4676571"/>
            <a:ext cx="6914924" cy="2685270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B591B8DF-1CA4-49FD-BA8A-9CD04EFF494A}"/>
              </a:ext>
            </a:extLst>
          </p:cNvPr>
          <p:cNvSpPr/>
          <p:nvPr/>
        </p:nvSpPr>
        <p:spPr bwMode="auto">
          <a:xfrm>
            <a:off x="498764" y="5576551"/>
            <a:ext cx="5549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3">
              <a:buClr>
                <a:srgbClr val="000000"/>
              </a:buClr>
              <a:buSzPts val="1400"/>
              <a:defRPr/>
            </a:pPr>
            <a:r>
              <a:rPr lang="ru-RU" sz="2400" b="1" dirty="0">
                <a:solidFill>
                  <a:srgbClr val="EA6012"/>
                </a:solidFill>
                <a:cs typeface="Arial"/>
              </a:rPr>
              <a:t> БИЗНЕС-ПРИЛОЖЕНИЯ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539C1A-851B-4D64-A4A9-C38F749751C4}"/>
              </a:ext>
            </a:extLst>
          </p:cNvPr>
          <p:cNvSpPr/>
          <p:nvPr/>
        </p:nvSpPr>
        <p:spPr>
          <a:xfrm>
            <a:off x="604805" y="408289"/>
            <a:ext cx="458414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ПЛАТФОРМА </a:t>
            </a:r>
            <a:r>
              <a:rPr lang="en-US" sz="3600" b="1" dirty="0" err="1">
                <a:solidFill>
                  <a:prstClr val="white"/>
                </a:solidFill>
              </a:rPr>
              <a:t>BPMSoft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52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B0C32E-667C-4703-8B8D-B44303BB39CE}"/>
              </a:ext>
            </a:extLst>
          </p:cNvPr>
          <p:cNvSpPr/>
          <p:nvPr/>
        </p:nvSpPr>
        <p:spPr bwMode="auto">
          <a:xfrm>
            <a:off x="502445" y="1906426"/>
            <a:ext cx="17785556" cy="841304"/>
          </a:xfrm>
          <a:prstGeom prst="rect">
            <a:avLst/>
          </a:prstGeom>
          <a:solidFill>
            <a:srgbClr val="676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5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D9C4B4-D6CF-4C14-B055-D23EFB4636D0}"/>
              </a:ext>
            </a:extLst>
          </p:cNvPr>
          <p:cNvSpPr/>
          <p:nvPr/>
        </p:nvSpPr>
        <p:spPr bwMode="auto">
          <a:xfrm>
            <a:off x="5188158" y="4080114"/>
            <a:ext cx="52814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Библиотека процессов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Дизайнер процессов</a:t>
            </a:r>
            <a:endParaRPr sz="33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FFCC188-672A-4937-BAE7-A811988A0756}"/>
              </a:ext>
            </a:extLst>
          </p:cNvPr>
          <p:cNvSpPr/>
          <p:nvPr/>
        </p:nvSpPr>
        <p:spPr bwMode="auto">
          <a:xfrm>
            <a:off x="5188159" y="6163034"/>
            <a:ext cx="57624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Администрирование пользователей</a:t>
            </a:r>
            <a:br>
              <a:rPr lang="ru-RU" sz="2100">
                <a:cs typeface="Arial"/>
              </a:rPr>
            </a:br>
            <a:r>
              <a:rPr lang="ru-RU" sz="2100">
                <a:cs typeface="Arial"/>
              </a:rPr>
              <a:t>low-code платформы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Администрирование пользователей бизнес-приложений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Управление настройками бизнес-приложений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Управление лицензиями на бизнес-приложения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Администрирование портала </a:t>
            </a:r>
            <a:br>
              <a:rPr lang="ru-RU" sz="2100">
                <a:cs typeface="Arial"/>
              </a:rPr>
            </a:br>
            <a:r>
              <a:rPr lang="ru-RU" sz="2100">
                <a:cs typeface="Arial"/>
              </a:rPr>
              <a:t>и внешних пользователей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Arial"/>
              <a:buChar char="•"/>
              <a:defRPr/>
            </a:pPr>
            <a:r>
              <a:rPr lang="ru-RU" sz="2100">
                <a:cs typeface="Arial"/>
              </a:rPr>
              <a:t>Управление доступом к данным</a:t>
            </a:r>
            <a:endParaRPr sz="330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1D0130E-406C-40F2-BB5F-D5E03905913B}"/>
              </a:ext>
            </a:extLst>
          </p:cNvPr>
          <p:cNvSpPr/>
          <p:nvPr/>
        </p:nvSpPr>
        <p:spPr bwMode="auto">
          <a:xfrm>
            <a:off x="11550742" y="4062308"/>
            <a:ext cx="6227339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конфигураций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исполняемых процессов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кейсов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модели данных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аналитики, печатных форм и отчетов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ML-моделей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интерфейсных форм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контекстной справки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Инструменты локализации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исходного кода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бизнес-правил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Мастер быстрого создания</a:t>
            </a:r>
            <a:r>
              <a:rPr lang="en-US" sz="2100">
                <a:cs typeface="Arial"/>
              </a:rPr>
              <a:t> </a:t>
            </a:r>
            <a:r>
              <a:rPr lang="ru-RU" sz="2100">
                <a:cs typeface="Arial"/>
              </a:rPr>
              <a:t>приложений</a:t>
            </a:r>
            <a:endParaRPr sz="3300"/>
          </a:p>
          <a:p>
            <a:pPr marL="257175" indent="-257175" defTabSz="1371533">
              <a:buClr>
                <a:srgbClr val="676A7C"/>
              </a:buClr>
              <a:buFont typeface="Wingdings"/>
              <a:buChar char="§"/>
              <a:defRPr/>
            </a:pPr>
            <a:r>
              <a:rPr lang="ru-RU" sz="2100">
                <a:cs typeface="Arial"/>
              </a:rPr>
              <a:t>Дизайнер интеграций и API</a:t>
            </a:r>
            <a:endParaRPr sz="33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BF74982-E414-48C8-A0C2-A9669D440113}"/>
              </a:ext>
            </a:extLst>
          </p:cNvPr>
          <p:cNvSpPr/>
          <p:nvPr/>
        </p:nvSpPr>
        <p:spPr bwMode="auto">
          <a:xfrm>
            <a:off x="762317" y="2075384"/>
            <a:ext cx="5891677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533">
              <a:buClr>
                <a:srgbClr val="000000"/>
              </a:buClr>
              <a:buSzPts val="1400"/>
              <a:defRPr/>
            </a:pPr>
            <a:r>
              <a:rPr lang="en-US" sz="4050" b="1" dirty="0">
                <a:solidFill>
                  <a:schemeClr val="bg1"/>
                </a:solidFill>
                <a:ea typeface="Montserrat"/>
                <a:cs typeface="Arial"/>
              </a:rPr>
              <a:t>LOW-CODE</a:t>
            </a:r>
            <a:r>
              <a:rPr lang="ru-RU" sz="4050" b="1" dirty="0">
                <a:solidFill>
                  <a:schemeClr val="bg1"/>
                </a:solidFill>
                <a:ea typeface="Montserrat"/>
                <a:cs typeface="Arial"/>
              </a:rPr>
              <a:t> КОНСТРУКТОР</a:t>
            </a:r>
            <a:endParaRPr lang="ru-RU" sz="405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20" name="Рисунок 17">
            <a:extLst>
              <a:ext uri="{FF2B5EF4-FFF2-40B4-BE49-F238E27FC236}">
                <a16:creationId xmlns:a16="http://schemas.microsoft.com/office/drawing/2014/main" id="{E579432D-A0D7-4E69-9976-154CFF496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98" r="1872" b="14545"/>
          <a:stretch/>
        </p:blipFill>
        <p:spPr bwMode="auto">
          <a:xfrm>
            <a:off x="0" y="4183891"/>
            <a:ext cx="5530626" cy="4425641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614A0D2-FED2-431F-B5EB-DBFF588E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50742" y="3179570"/>
            <a:ext cx="6059834" cy="812301"/>
          </a:xfrm>
          <a:prstGeom prst="rect">
            <a:avLst/>
          </a:prstGeom>
          <a:effectLst/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59C9AA9-A023-4630-A09A-A902FB028C02}"/>
              </a:ext>
            </a:extLst>
          </p:cNvPr>
          <p:cNvSpPr/>
          <p:nvPr/>
        </p:nvSpPr>
        <p:spPr bwMode="auto">
          <a:xfrm>
            <a:off x="11550188" y="3193574"/>
            <a:ext cx="36252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533">
              <a:buClr>
                <a:srgbClr val="000000"/>
              </a:buClr>
              <a:defRPr/>
            </a:pPr>
            <a:r>
              <a:rPr lang="ru-RU" sz="2400" b="1">
                <a:solidFill>
                  <a:srgbClr val="EA6012"/>
                </a:solidFill>
                <a:cs typeface="Arial"/>
              </a:rPr>
              <a:t>ИНСТРУМЕНТЫ ДИЗАЙНА</a:t>
            </a:r>
            <a:br>
              <a:rPr lang="en-US" sz="2400" b="1">
                <a:solidFill>
                  <a:srgbClr val="EA6012"/>
                </a:solidFill>
                <a:cs typeface="Arial"/>
              </a:rPr>
            </a:br>
            <a:r>
              <a:rPr lang="ru-RU" sz="2400" b="1">
                <a:solidFill>
                  <a:srgbClr val="EA6012"/>
                </a:solidFill>
                <a:cs typeface="Arial"/>
              </a:rPr>
              <a:t>ПРИЛОЖЕНИЙ</a:t>
            </a:r>
            <a:endParaRPr lang="en-US" sz="2400" b="1">
              <a:solidFill>
                <a:srgbClr val="EA6012"/>
              </a:solidFill>
              <a:cs typeface="Arial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16F518D-553E-45EF-A149-C264E6C48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63133" y="5280377"/>
            <a:ext cx="6030288" cy="820383"/>
          </a:xfrm>
          <a:prstGeom prst="rect">
            <a:avLst/>
          </a:prstGeom>
          <a:effectLst/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A2061AF-F124-46A9-978C-6192F117CB60}"/>
              </a:ext>
            </a:extLst>
          </p:cNvPr>
          <p:cNvSpPr/>
          <p:nvPr/>
        </p:nvSpPr>
        <p:spPr bwMode="auto">
          <a:xfrm>
            <a:off x="5188159" y="5294300"/>
            <a:ext cx="5281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3">
              <a:buClr>
                <a:srgbClr val="000000"/>
              </a:buClr>
              <a:defRPr/>
            </a:pPr>
            <a:r>
              <a:rPr lang="ru-RU" sz="2400" b="1" dirty="0">
                <a:solidFill>
                  <a:srgbClr val="EA6012"/>
                </a:solidFill>
                <a:cs typeface="Arial"/>
              </a:rPr>
              <a:t>ИНСТРУМЕНТЫ </a:t>
            </a:r>
            <a:endParaRPr lang="en-US" sz="2400" b="1" dirty="0">
              <a:solidFill>
                <a:srgbClr val="EA6012"/>
              </a:solidFill>
              <a:cs typeface="Arial"/>
            </a:endParaRPr>
          </a:p>
          <a:p>
            <a:pPr defTabSz="1371533">
              <a:buClr>
                <a:srgbClr val="000000"/>
              </a:buClr>
              <a:defRPr/>
            </a:pPr>
            <a:r>
              <a:rPr lang="ru-RU" sz="2400" b="1" dirty="0">
                <a:solidFill>
                  <a:srgbClr val="EA6012"/>
                </a:solidFill>
                <a:cs typeface="Arial"/>
              </a:rPr>
              <a:t>АДМИНИСТРИРОВАНИЯ</a:t>
            </a:r>
            <a:endParaRPr lang="en-US" sz="2400" b="1" dirty="0">
              <a:solidFill>
                <a:srgbClr val="EA6012"/>
              </a:solidFill>
              <a:cs typeface="Arial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F308E4-43A4-47E2-BBDD-AC32C6762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63133" y="3203927"/>
            <a:ext cx="6030288" cy="787944"/>
          </a:xfrm>
          <a:prstGeom prst="rect">
            <a:avLst/>
          </a:prstGeom>
          <a:effectLst/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36E47E4-A93B-4EF5-B561-7A6C0ACF9869}"/>
              </a:ext>
            </a:extLst>
          </p:cNvPr>
          <p:cNvSpPr/>
          <p:nvPr/>
        </p:nvSpPr>
        <p:spPr bwMode="auto">
          <a:xfrm>
            <a:off x="5188158" y="3163534"/>
            <a:ext cx="5991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33">
              <a:buClr>
                <a:srgbClr val="000000"/>
              </a:buClr>
              <a:defRPr/>
            </a:pPr>
            <a:r>
              <a:rPr lang="ru-RU" sz="2400" b="1">
                <a:solidFill>
                  <a:srgbClr val="EA6012"/>
                </a:solidFill>
                <a:cs typeface="Arial"/>
              </a:rPr>
              <a:t>ОПИСАНИЕ И ДОКУМЕНТИРОВАНИЕ</a:t>
            </a:r>
            <a:r>
              <a:rPr lang="en-US" sz="2400" b="1">
                <a:solidFill>
                  <a:srgbClr val="EA6012"/>
                </a:solidFill>
                <a:cs typeface="Arial"/>
              </a:rPr>
              <a:t> </a:t>
            </a:r>
            <a:r>
              <a:rPr lang="ru-RU" sz="2400" b="1">
                <a:solidFill>
                  <a:srgbClr val="EA6012"/>
                </a:solidFill>
                <a:cs typeface="Arial"/>
              </a:rPr>
              <a:t>ПРОЦЕССОВ</a:t>
            </a:r>
            <a:endParaRPr lang="en-US" sz="2400" b="1">
              <a:solidFill>
                <a:srgbClr val="EA6012"/>
              </a:solidFill>
              <a:cs typeface="Arial"/>
            </a:endParaRPr>
          </a:p>
        </p:txBody>
      </p:sp>
      <p:sp>
        <p:nvSpPr>
          <p:cNvPr id="28" name="Равнобедренный треугольник 2">
            <a:extLst>
              <a:ext uri="{FF2B5EF4-FFF2-40B4-BE49-F238E27FC236}">
                <a16:creationId xmlns:a16="http://schemas.microsoft.com/office/drawing/2014/main" id="{61292878-CF57-4B51-A3F2-5AF9329FD189}"/>
              </a:ext>
            </a:extLst>
          </p:cNvPr>
          <p:cNvSpPr/>
          <p:nvPr/>
        </p:nvSpPr>
        <p:spPr bwMode="auto">
          <a:xfrm rot="16199998">
            <a:off x="17528638" y="1988366"/>
            <a:ext cx="841304" cy="677423"/>
          </a:xfrm>
          <a:custGeom>
            <a:avLst/>
            <a:gdLst>
              <a:gd name="connsiteX0" fmla="*/ 0 w 965200"/>
              <a:gd name="connsiteY0" fmla="*/ 711200 h 711200"/>
              <a:gd name="connsiteX1" fmla="*/ 482600 w 965200"/>
              <a:gd name="connsiteY1" fmla="*/ 0 h 711200"/>
              <a:gd name="connsiteX2" fmla="*/ 965200 w 965200"/>
              <a:gd name="connsiteY2" fmla="*/ 711200 h 711200"/>
              <a:gd name="connsiteX3" fmla="*/ 0 w 965200"/>
              <a:gd name="connsiteY3" fmla="*/ 711200 h 711200"/>
              <a:gd name="connsiteX0" fmla="*/ 0 w 965200"/>
              <a:gd name="connsiteY0" fmla="*/ 723900 h 723900"/>
              <a:gd name="connsiteX1" fmla="*/ 0 w 965200"/>
              <a:gd name="connsiteY1" fmla="*/ 0 h 723900"/>
              <a:gd name="connsiteX2" fmla="*/ 965200 w 965200"/>
              <a:gd name="connsiteY2" fmla="*/ 723900 h 723900"/>
              <a:gd name="connsiteX3" fmla="*/ 0 w 965200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200" h="723900" extrusionOk="0">
                <a:moveTo>
                  <a:pt x="0" y="723900"/>
                </a:moveTo>
                <a:lnTo>
                  <a:pt x="0" y="0"/>
                </a:lnTo>
                <a:lnTo>
                  <a:pt x="965200" y="723900"/>
                </a:lnTo>
                <a:lnTo>
                  <a:pt x="0" y="7239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5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C43BBE-4F13-4462-9B32-3491EAF439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2" b="28641"/>
          <a:stretch/>
        </p:blipFill>
        <p:spPr>
          <a:xfrm>
            <a:off x="46232" y="4440479"/>
            <a:ext cx="4139277" cy="306811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AC4B36C-D2D2-463C-8169-C35555C47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F43236E-9559-41BB-91B4-A6909509B0B2}"/>
              </a:ext>
            </a:extLst>
          </p:cNvPr>
          <p:cNvSpPr/>
          <p:nvPr/>
        </p:nvSpPr>
        <p:spPr>
          <a:xfrm>
            <a:off x="604805" y="408289"/>
            <a:ext cx="458414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ПЛАТФОРМА </a:t>
            </a:r>
            <a:r>
              <a:rPr lang="en-US" sz="3600" b="1" dirty="0" err="1">
                <a:solidFill>
                  <a:prstClr val="white"/>
                </a:solidFill>
              </a:rPr>
              <a:t>BPMSoft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0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494">
            <a:extLst>
              <a:ext uri="{FF2B5EF4-FFF2-40B4-BE49-F238E27FC236}">
                <a16:creationId xmlns:a16="http://schemas.microsoft.com/office/drawing/2014/main" id="{2A714350-3215-4FA9-9178-CE1BBC604E24}"/>
              </a:ext>
            </a:extLst>
          </p:cNvPr>
          <p:cNvSpPr/>
          <p:nvPr/>
        </p:nvSpPr>
        <p:spPr bwMode="auto">
          <a:xfrm>
            <a:off x="6270329" y="8376773"/>
            <a:ext cx="614363" cy="527195"/>
          </a:xfrm>
          <a:custGeom>
            <a:avLst/>
            <a:gdLst>
              <a:gd name="connsiteX0" fmla="*/ 0 w 409575"/>
              <a:gd name="connsiteY0" fmla="*/ 0 h 409575"/>
              <a:gd name="connsiteX1" fmla="*/ 409575 w 409575"/>
              <a:gd name="connsiteY1" fmla="*/ 0 h 409575"/>
              <a:gd name="connsiteX2" fmla="*/ 409575 w 409575"/>
              <a:gd name="connsiteY2" fmla="*/ 409575 h 409575"/>
              <a:gd name="connsiteX3" fmla="*/ 0 w 409575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09575" extrusionOk="0">
                <a:moveTo>
                  <a:pt x="0" y="0"/>
                </a:moveTo>
                <a:lnTo>
                  <a:pt x="409575" y="0"/>
                </a:lnTo>
                <a:lnTo>
                  <a:pt x="409575" y="409575"/>
                </a:lnTo>
                <a:lnTo>
                  <a:pt x="0" y="409575"/>
                </a:lnTo>
                <a:close/>
              </a:path>
            </a:pathLst>
          </a:custGeom>
          <a:solidFill>
            <a:srgbClr val="676A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04A9EBFC-5283-432A-8738-01ADE9646D86}"/>
              </a:ext>
            </a:extLst>
          </p:cNvPr>
          <p:cNvSpPr/>
          <p:nvPr/>
        </p:nvSpPr>
        <p:spPr bwMode="auto">
          <a:xfrm>
            <a:off x="502445" y="1906426"/>
            <a:ext cx="17785556" cy="841304"/>
          </a:xfrm>
          <a:prstGeom prst="rect">
            <a:avLst/>
          </a:prstGeom>
          <a:solidFill>
            <a:srgbClr val="676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50"/>
          </a:p>
        </p:txBody>
      </p:sp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8AE4A4C3-2F25-412E-9082-E336CD2A6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49109" y="7549750"/>
            <a:ext cx="10867910" cy="595910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6448FE50-8827-4B5B-A706-61A6581A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63281" y="5142248"/>
            <a:ext cx="10853738" cy="595910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A5917CD7-D5EF-4349-AF32-2AD1CB1BB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63282" y="3005273"/>
            <a:ext cx="10853738" cy="595910"/>
          </a:xfrm>
          <a:prstGeom prst="rect">
            <a:avLst/>
          </a:prstGeom>
        </p:spPr>
      </p:pic>
      <p:sp>
        <p:nvSpPr>
          <p:cNvPr id="167" name="Rectangle 43">
            <a:extLst>
              <a:ext uri="{FF2B5EF4-FFF2-40B4-BE49-F238E27FC236}">
                <a16:creationId xmlns:a16="http://schemas.microsoft.com/office/drawing/2014/main" id="{F1BD6880-3F0E-4AEF-8B22-81052F7BD981}"/>
              </a:ext>
            </a:extLst>
          </p:cNvPr>
          <p:cNvSpPr/>
          <p:nvPr/>
        </p:nvSpPr>
        <p:spPr bwMode="auto">
          <a:xfrm>
            <a:off x="6904976" y="4501758"/>
            <a:ext cx="1998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b="1">
                <a:cs typeface="Arial"/>
              </a:rPr>
              <a:t>Продажи</a:t>
            </a:r>
            <a:endParaRPr lang="en-US" sz="1800" b="1">
              <a:cs typeface="Arial"/>
            </a:endParaRPr>
          </a:p>
        </p:txBody>
      </p:sp>
      <p:sp>
        <p:nvSpPr>
          <p:cNvPr id="168" name="Прямоугольник 167">
            <a:extLst>
              <a:ext uri="{FF2B5EF4-FFF2-40B4-BE49-F238E27FC236}">
                <a16:creationId xmlns:a16="http://schemas.microsoft.com/office/drawing/2014/main" id="{F527E5F9-9F61-417C-A910-74E44F862F8A}"/>
              </a:ext>
            </a:extLst>
          </p:cNvPr>
          <p:cNvSpPr/>
          <p:nvPr/>
        </p:nvSpPr>
        <p:spPr bwMode="auto">
          <a:xfrm>
            <a:off x="5830012" y="3018153"/>
            <a:ext cx="345316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567">
              <a:buClr>
                <a:srgbClr val="FF8337"/>
              </a:buClr>
              <a:buSzPts val="2600"/>
              <a:defRPr/>
            </a:pPr>
            <a:r>
              <a:rPr lang="ru-RU" sz="4050" dirty="0">
                <a:solidFill>
                  <a:schemeClr val="bg1"/>
                </a:solidFill>
                <a:ea typeface="Quattrocento Sans"/>
                <a:cs typeface="Arial"/>
              </a:rPr>
              <a:t>ГОТОВЫЕ РЕШЕНИЯ</a:t>
            </a:r>
            <a:endParaRPr lang="en-US" sz="4050" dirty="0">
              <a:solidFill>
                <a:schemeClr val="bg1"/>
              </a:solidFill>
              <a:ea typeface="Quattrocento Sans"/>
              <a:cs typeface="Arial"/>
            </a:endParaRPr>
          </a:p>
        </p:txBody>
      </p:sp>
      <p:sp>
        <p:nvSpPr>
          <p:cNvPr id="171" name="Rectangle 7">
            <a:extLst>
              <a:ext uri="{FF2B5EF4-FFF2-40B4-BE49-F238E27FC236}">
                <a16:creationId xmlns:a16="http://schemas.microsoft.com/office/drawing/2014/main" id="{66B79E72-E042-4767-AD6B-335F10040BDA}"/>
              </a:ext>
            </a:extLst>
          </p:cNvPr>
          <p:cNvSpPr/>
          <p:nvPr/>
        </p:nvSpPr>
        <p:spPr bwMode="auto">
          <a:xfrm>
            <a:off x="5852273" y="6764501"/>
            <a:ext cx="1589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Глобальный поиск</a:t>
            </a:r>
            <a:endParaRPr lang="en-US" sz="1800">
              <a:cs typeface="Arial"/>
            </a:endParaRPr>
          </a:p>
        </p:txBody>
      </p:sp>
      <p:sp>
        <p:nvSpPr>
          <p:cNvPr id="172" name="Rectangle 31">
            <a:extLst>
              <a:ext uri="{FF2B5EF4-FFF2-40B4-BE49-F238E27FC236}">
                <a16:creationId xmlns:a16="http://schemas.microsoft.com/office/drawing/2014/main" id="{EF0E40B7-BDFB-4395-8854-B204394C193E}"/>
              </a:ext>
            </a:extLst>
          </p:cNvPr>
          <p:cNvSpPr/>
          <p:nvPr/>
        </p:nvSpPr>
        <p:spPr bwMode="auto">
          <a:xfrm>
            <a:off x="7633946" y="6774122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Визирование</a:t>
            </a:r>
            <a:endParaRPr lang="en-US" sz="1800">
              <a:cs typeface="Arial"/>
            </a:endParaRPr>
          </a:p>
        </p:txBody>
      </p:sp>
      <p:sp>
        <p:nvSpPr>
          <p:cNvPr id="173" name="Rectangle 32">
            <a:extLst>
              <a:ext uri="{FF2B5EF4-FFF2-40B4-BE49-F238E27FC236}">
                <a16:creationId xmlns:a16="http://schemas.microsoft.com/office/drawing/2014/main" id="{A438242B-BA11-4EE5-9822-47F285A5D8E8}"/>
              </a:ext>
            </a:extLst>
          </p:cNvPr>
          <p:cNvSpPr/>
          <p:nvPr/>
        </p:nvSpPr>
        <p:spPr bwMode="auto">
          <a:xfrm>
            <a:off x="9221615" y="6774122"/>
            <a:ext cx="2049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Поиск и слияние дублей</a:t>
            </a:r>
            <a:endParaRPr lang="en-US" sz="1800">
              <a:cs typeface="Arial"/>
            </a:endParaRPr>
          </a:p>
        </p:txBody>
      </p:sp>
      <p:sp>
        <p:nvSpPr>
          <p:cNvPr id="174" name="Rectangle 33">
            <a:extLst>
              <a:ext uri="{FF2B5EF4-FFF2-40B4-BE49-F238E27FC236}">
                <a16:creationId xmlns:a16="http://schemas.microsoft.com/office/drawing/2014/main" id="{8A5EB11C-9E2B-4103-90AA-581EF1DF7B70}"/>
              </a:ext>
            </a:extLst>
          </p:cNvPr>
          <p:cNvSpPr/>
          <p:nvPr/>
        </p:nvSpPr>
        <p:spPr bwMode="auto">
          <a:xfrm>
            <a:off x="11412209" y="6774122"/>
            <a:ext cx="1421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Импорт данных</a:t>
            </a:r>
            <a:endParaRPr lang="en-US" sz="1800">
              <a:cs typeface="Arial"/>
            </a:endParaRPr>
          </a:p>
        </p:txBody>
      </p:sp>
      <p:sp>
        <p:nvSpPr>
          <p:cNvPr id="175" name="Rectangle 34">
            <a:extLst>
              <a:ext uri="{FF2B5EF4-FFF2-40B4-BE49-F238E27FC236}">
                <a16:creationId xmlns:a16="http://schemas.microsoft.com/office/drawing/2014/main" id="{4199E6AF-7641-4031-9DE6-F15987A779BE}"/>
              </a:ext>
            </a:extLst>
          </p:cNvPr>
          <p:cNvSpPr/>
          <p:nvPr/>
        </p:nvSpPr>
        <p:spPr bwMode="auto">
          <a:xfrm>
            <a:off x="12927578" y="6774124"/>
            <a:ext cx="1723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Аналитика</a:t>
            </a:r>
            <a:endParaRPr lang="en-US" sz="1800">
              <a:cs typeface="Arial"/>
            </a:endParaRPr>
          </a:p>
        </p:txBody>
      </p:sp>
      <p:sp>
        <p:nvSpPr>
          <p:cNvPr id="176" name="Rectangle 37">
            <a:extLst>
              <a:ext uri="{FF2B5EF4-FFF2-40B4-BE49-F238E27FC236}">
                <a16:creationId xmlns:a16="http://schemas.microsoft.com/office/drawing/2014/main" id="{55CFD439-2550-4195-9859-C5A56B0C543A}"/>
              </a:ext>
            </a:extLst>
          </p:cNvPr>
          <p:cNvSpPr/>
          <p:nvPr/>
        </p:nvSpPr>
        <p:spPr bwMode="auto">
          <a:xfrm>
            <a:off x="5711469" y="9038768"/>
            <a:ext cx="1730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dirty="0">
                <a:cs typeface="Arial"/>
              </a:rPr>
              <a:t>К системам</a:t>
            </a:r>
            <a:r>
              <a:rPr lang="en-US" sz="1800" dirty="0">
                <a:cs typeface="Arial"/>
              </a:rPr>
              <a:t> </a:t>
            </a:r>
            <a:r>
              <a:rPr lang="ru-RU" sz="1800" dirty="0">
                <a:cs typeface="Arial"/>
              </a:rPr>
              <a:t>управления данными</a:t>
            </a:r>
            <a:endParaRPr lang="en-US" sz="1800" dirty="0">
              <a:cs typeface="Arial"/>
            </a:endParaRPr>
          </a:p>
        </p:txBody>
      </p:sp>
      <p:sp>
        <p:nvSpPr>
          <p:cNvPr id="177" name="Rectangle 38">
            <a:extLst>
              <a:ext uri="{FF2B5EF4-FFF2-40B4-BE49-F238E27FC236}">
                <a16:creationId xmlns:a16="http://schemas.microsoft.com/office/drawing/2014/main" id="{F98D4FF7-B5A7-48A6-B660-2F7C54DFA832}"/>
              </a:ext>
            </a:extLst>
          </p:cNvPr>
          <p:cNvSpPr/>
          <p:nvPr/>
        </p:nvSpPr>
        <p:spPr bwMode="auto">
          <a:xfrm>
            <a:off x="7469540" y="9106021"/>
            <a:ext cx="1782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К системам телефонии</a:t>
            </a:r>
            <a:endParaRPr lang="en-US" sz="1800">
              <a:cs typeface="Arial"/>
            </a:endParaRPr>
          </a:p>
        </p:txBody>
      </p:sp>
      <p:sp>
        <p:nvSpPr>
          <p:cNvPr id="178" name="Rectangle 39">
            <a:extLst>
              <a:ext uri="{FF2B5EF4-FFF2-40B4-BE49-F238E27FC236}">
                <a16:creationId xmlns:a16="http://schemas.microsoft.com/office/drawing/2014/main" id="{6E768745-9759-451B-9A15-B02BBEC02CAF}"/>
              </a:ext>
            </a:extLst>
          </p:cNvPr>
          <p:cNvSpPr/>
          <p:nvPr/>
        </p:nvSpPr>
        <p:spPr bwMode="auto">
          <a:xfrm>
            <a:off x="9038358" y="9133810"/>
            <a:ext cx="2386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dirty="0">
                <a:cs typeface="Arial"/>
              </a:rPr>
              <a:t>К сервисам </a:t>
            </a:r>
            <a:endParaRPr lang="en-US" sz="1800" dirty="0">
              <a:cs typeface="Arial"/>
            </a:endParaRPr>
          </a:p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dirty="0">
                <a:cs typeface="Arial"/>
              </a:rPr>
              <a:t>рассылок</a:t>
            </a:r>
            <a:endParaRPr lang="en-US" sz="1800" dirty="0">
              <a:cs typeface="Arial"/>
            </a:endParaRPr>
          </a:p>
        </p:txBody>
      </p:sp>
      <p:sp>
        <p:nvSpPr>
          <p:cNvPr id="179" name="Rectangle 47">
            <a:extLst>
              <a:ext uri="{FF2B5EF4-FFF2-40B4-BE49-F238E27FC236}">
                <a16:creationId xmlns:a16="http://schemas.microsoft.com/office/drawing/2014/main" id="{7CEAB314-F22A-4EA3-ACA9-1C2454862561}"/>
              </a:ext>
            </a:extLst>
          </p:cNvPr>
          <p:cNvSpPr/>
          <p:nvPr/>
        </p:nvSpPr>
        <p:spPr bwMode="auto">
          <a:xfrm>
            <a:off x="9178644" y="4501759"/>
            <a:ext cx="1571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b="1">
                <a:cs typeface="Arial"/>
              </a:rPr>
              <a:t>Маркетинг</a:t>
            </a:r>
            <a:endParaRPr lang="en-US" sz="1800" b="1">
              <a:cs typeface="Arial"/>
            </a:endParaRPr>
          </a:p>
        </p:txBody>
      </p:sp>
      <p:sp>
        <p:nvSpPr>
          <p:cNvPr id="180" name="Rectangle 49">
            <a:extLst>
              <a:ext uri="{FF2B5EF4-FFF2-40B4-BE49-F238E27FC236}">
                <a16:creationId xmlns:a16="http://schemas.microsoft.com/office/drawing/2014/main" id="{73063E23-C5EA-4304-9949-C432B442A2F1}"/>
              </a:ext>
            </a:extLst>
          </p:cNvPr>
          <p:cNvSpPr/>
          <p:nvPr/>
        </p:nvSpPr>
        <p:spPr bwMode="auto">
          <a:xfrm>
            <a:off x="11245125" y="4501758"/>
            <a:ext cx="1373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b="1">
                <a:cs typeface="Arial"/>
              </a:rPr>
              <a:t>Сервис</a:t>
            </a:r>
            <a:endParaRPr lang="en-US" sz="1800" b="1">
              <a:cs typeface="Arial"/>
            </a:endParaRPr>
          </a:p>
        </p:txBody>
      </p:sp>
      <p:sp>
        <p:nvSpPr>
          <p:cNvPr id="181" name="Rectangle 50">
            <a:extLst>
              <a:ext uri="{FF2B5EF4-FFF2-40B4-BE49-F238E27FC236}">
                <a16:creationId xmlns:a16="http://schemas.microsoft.com/office/drawing/2014/main" id="{48CFA83C-B13F-4E94-B71A-7A1A9C69A729}"/>
              </a:ext>
            </a:extLst>
          </p:cNvPr>
          <p:cNvSpPr/>
          <p:nvPr/>
        </p:nvSpPr>
        <p:spPr bwMode="auto">
          <a:xfrm>
            <a:off x="13057858" y="4541805"/>
            <a:ext cx="1373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 b="1">
                <a:cs typeface="Arial"/>
              </a:rPr>
              <a:t>Портал</a:t>
            </a:r>
            <a:endParaRPr lang="en-US" sz="1800" b="1">
              <a:cs typeface="Arial"/>
            </a:endParaRPr>
          </a:p>
        </p:txBody>
      </p:sp>
      <p:sp>
        <p:nvSpPr>
          <p:cNvPr id="182" name="Rectangle 81">
            <a:extLst>
              <a:ext uri="{FF2B5EF4-FFF2-40B4-BE49-F238E27FC236}">
                <a16:creationId xmlns:a16="http://schemas.microsoft.com/office/drawing/2014/main" id="{ED7AEA49-F869-418A-8EDB-1E16247464B6}"/>
              </a:ext>
            </a:extLst>
          </p:cNvPr>
          <p:cNvSpPr/>
          <p:nvPr/>
        </p:nvSpPr>
        <p:spPr bwMode="auto">
          <a:xfrm>
            <a:off x="11000405" y="9133810"/>
            <a:ext cx="2077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К мессенджерам и чат-ботам</a:t>
            </a:r>
            <a:endParaRPr lang="en-US" sz="1800">
              <a:cs typeface="Arial"/>
            </a:endParaRPr>
          </a:p>
        </p:txBody>
      </p:sp>
      <p:grpSp>
        <p:nvGrpSpPr>
          <p:cNvPr id="183" name="Graphic 454">
            <a:extLst>
              <a:ext uri="{FF2B5EF4-FFF2-40B4-BE49-F238E27FC236}">
                <a16:creationId xmlns:a16="http://schemas.microsoft.com/office/drawing/2014/main" id="{10E71634-5DD9-419A-ACEF-248332519A31}"/>
              </a:ext>
            </a:extLst>
          </p:cNvPr>
          <p:cNvGrpSpPr/>
          <p:nvPr/>
        </p:nvGrpSpPr>
        <p:grpSpPr bwMode="auto">
          <a:xfrm>
            <a:off x="7597223" y="3825821"/>
            <a:ext cx="614363" cy="614363"/>
            <a:chOff x="3242555" y="3478268"/>
            <a:chExt cx="409575" cy="409575"/>
          </a:xfrm>
        </p:grpSpPr>
        <p:sp>
          <p:nvSpPr>
            <p:cNvPr id="184" name="Freeform: Shape 456">
              <a:extLst>
                <a:ext uri="{FF2B5EF4-FFF2-40B4-BE49-F238E27FC236}">
                  <a16:creationId xmlns:a16="http://schemas.microsoft.com/office/drawing/2014/main" id="{316E8CA0-A38E-42D0-A779-3D3E86EF94E1}"/>
                </a:ext>
              </a:extLst>
            </p:cNvPr>
            <p:cNvSpPr/>
            <p:nvPr/>
          </p:nvSpPr>
          <p:spPr bwMode="auto">
            <a:xfrm>
              <a:off x="3242555" y="3478268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85" name="Graphic 454">
              <a:extLst>
                <a:ext uri="{FF2B5EF4-FFF2-40B4-BE49-F238E27FC236}">
                  <a16:creationId xmlns:a16="http://schemas.microsoft.com/office/drawing/2014/main" id="{C5A371AF-B587-43A0-B296-3F389E02CD31}"/>
                </a:ext>
              </a:extLst>
            </p:cNvPr>
            <p:cNvGrpSpPr/>
            <p:nvPr/>
          </p:nvGrpSpPr>
          <p:grpSpPr bwMode="auto">
            <a:xfrm>
              <a:off x="3271130" y="3506843"/>
              <a:ext cx="361950" cy="361950"/>
              <a:chOff x="3271130" y="3506843"/>
              <a:chExt cx="361950" cy="361950"/>
            </a:xfrm>
            <a:solidFill>
              <a:srgbClr val="000000"/>
            </a:solidFill>
          </p:grpSpPr>
          <p:sp>
            <p:nvSpPr>
              <p:cNvPr id="186" name="Freeform: Shape 459">
                <a:extLst>
                  <a:ext uri="{FF2B5EF4-FFF2-40B4-BE49-F238E27FC236}">
                    <a16:creationId xmlns:a16="http://schemas.microsoft.com/office/drawing/2014/main" id="{2F8DC2DD-E883-45C0-8AF6-BEA85CA0BC2B}"/>
                  </a:ext>
                </a:extLst>
              </p:cNvPr>
              <p:cNvSpPr/>
              <p:nvPr/>
            </p:nvSpPr>
            <p:spPr bwMode="auto">
              <a:xfrm>
                <a:off x="3271130" y="3506843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87" name="Graphic 454">
                <a:extLst>
                  <a:ext uri="{FF2B5EF4-FFF2-40B4-BE49-F238E27FC236}">
                    <a16:creationId xmlns:a16="http://schemas.microsoft.com/office/drawing/2014/main" id="{F1ACCFED-F428-4492-B03B-D40D400A3F28}"/>
                  </a:ext>
                </a:extLst>
              </p:cNvPr>
              <p:cNvGrpSpPr/>
              <p:nvPr/>
            </p:nvGrpSpPr>
            <p:grpSpPr bwMode="auto">
              <a:xfrm>
                <a:off x="3363522" y="3584948"/>
                <a:ext cx="177164" cy="186689"/>
                <a:chOff x="3363522" y="3584948"/>
                <a:chExt cx="177164" cy="186689"/>
              </a:xfrm>
              <a:solidFill>
                <a:srgbClr val="FFFFFF"/>
              </a:solidFill>
            </p:grpSpPr>
            <p:sp>
              <p:nvSpPr>
                <p:cNvPr id="188" name="Freeform: Shape 461">
                  <a:extLst>
                    <a:ext uri="{FF2B5EF4-FFF2-40B4-BE49-F238E27FC236}">
                      <a16:creationId xmlns:a16="http://schemas.microsoft.com/office/drawing/2014/main" id="{865D77A4-C288-45D2-B983-B5BE8A847EC3}"/>
                    </a:ext>
                  </a:extLst>
                </p:cNvPr>
                <p:cNvSpPr/>
                <p:nvPr/>
              </p:nvSpPr>
              <p:spPr bwMode="auto">
                <a:xfrm>
                  <a:off x="3363522" y="3695437"/>
                  <a:ext cx="177164" cy="76200"/>
                </a:xfrm>
                <a:custGeom>
                  <a:avLst/>
                  <a:gdLst>
                    <a:gd name="connsiteX0" fmla="*/ 177165 w 177164"/>
                    <a:gd name="connsiteY0" fmla="*/ 76200 h 76200"/>
                    <a:gd name="connsiteX1" fmla="*/ 88582 w 177164"/>
                    <a:gd name="connsiteY1" fmla="*/ 0 h 76200"/>
                    <a:gd name="connsiteX2" fmla="*/ 0 w 177164"/>
                    <a:gd name="connsiteY2" fmla="*/ 76200 h 76200"/>
                    <a:gd name="connsiteX3" fmla="*/ 177165 w 177164"/>
                    <a:gd name="connsiteY3" fmla="*/ 7620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7164" h="76200" extrusionOk="0">
                      <a:moveTo>
                        <a:pt x="177165" y="76200"/>
                      </a:moveTo>
                      <a:cubicBezTo>
                        <a:pt x="177165" y="29528"/>
                        <a:pt x="137160" y="0"/>
                        <a:pt x="88582" y="0"/>
                      </a:cubicBezTo>
                      <a:cubicBezTo>
                        <a:pt x="40005" y="0"/>
                        <a:pt x="0" y="29528"/>
                        <a:pt x="0" y="76200"/>
                      </a:cubicBezTo>
                      <a:lnTo>
                        <a:pt x="177165" y="76200"/>
                      </a:ln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 b="1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89" name="Freeform: Shape 462">
                  <a:extLst>
                    <a:ext uri="{FF2B5EF4-FFF2-40B4-BE49-F238E27FC236}">
                      <a16:creationId xmlns:a16="http://schemas.microsoft.com/office/drawing/2014/main" id="{89829314-8274-4730-AB93-726BE9509759}"/>
                    </a:ext>
                  </a:extLst>
                </p:cNvPr>
                <p:cNvSpPr/>
                <p:nvPr/>
              </p:nvSpPr>
              <p:spPr bwMode="auto">
                <a:xfrm>
                  <a:off x="3405432" y="3584948"/>
                  <a:ext cx="93345" cy="93344"/>
                </a:xfrm>
                <a:custGeom>
                  <a:avLst/>
                  <a:gdLst>
                    <a:gd name="connsiteX0" fmla="*/ 93345 w 93345"/>
                    <a:gd name="connsiteY0" fmla="*/ 46673 h 93344"/>
                    <a:gd name="connsiteX1" fmla="*/ 46673 w 93345"/>
                    <a:gd name="connsiteY1" fmla="*/ 93345 h 93344"/>
                    <a:gd name="connsiteX2" fmla="*/ 0 w 93345"/>
                    <a:gd name="connsiteY2" fmla="*/ 46673 h 93344"/>
                    <a:gd name="connsiteX3" fmla="*/ 46673 w 93345"/>
                    <a:gd name="connsiteY3" fmla="*/ 0 h 93344"/>
                    <a:gd name="connsiteX4" fmla="*/ 93345 w 93345"/>
                    <a:gd name="connsiteY4" fmla="*/ 46673 h 93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345" h="93344" extrusionOk="0">
                      <a:moveTo>
                        <a:pt x="93345" y="46673"/>
                      </a:moveTo>
                      <a:cubicBezTo>
                        <a:pt x="93345" y="72449"/>
                        <a:pt x="72449" y="93345"/>
                        <a:pt x="46673" y="93345"/>
                      </a:cubicBezTo>
                      <a:cubicBezTo>
                        <a:pt x="20896" y="93345"/>
                        <a:pt x="0" y="72449"/>
                        <a:pt x="0" y="46673"/>
                      </a:cubicBezTo>
                      <a:cubicBezTo>
                        <a:pt x="0" y="20896"/>
                        <a:pt x="20896" y="0"/>
                        <a:pt x="46673" y="0"/>
                      </a:cubicBezTo>
                      <a:cubicBezTo>
                        <a:pt x="72449" y="0"/>
                        <a:pt x="93345" y="20896"/>
                        <a:pt x="93345" y="466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 b="1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</p:grpSp>
      <p:grpSp>
        <p:nvGrpSpPr>
          <p:cNvPr id="190" name="Graphic 30">
            <a:extLst>
              <a:ext uri="{FF2B5EF4-FFF2-40B4-BE49-F238E27FC236}">
                <a16:creationId xmlns:a16="http://schemas.microsoft.com/office/drawing/2014/main" id="{863EABAF-4035-420D-A58E-F62C6200F855}"/>
              </a:ext>
            </a:extLst>
          </p:cNvPr>
          <p:cNvGrpSpPr/>
          <p:nvPr/>
        </p:nvGrpSpPr>
        <p:grpSpPr bwMode="auto">
          <a:xfrm>
            <a:off x="6270331" y="6008963"/>
            <a:ext cx="614363" cy="614363"/>
            <a:chOff x="3234236" y="1022499"/>
            <a:chExt cx="409575" cy="409575"/>
          </a:xfrm>
        </p:grpSpPr>
        <p:sp>
          <p:nvSpPr>
            <p:cNvPr id="191" name="Freeform: Shape 2">
              <a:extLst>
                <a:ext uri="{FF2B5EF4-FFF2-40B4-BE49-F238E27FC236}">
                  <a16:creationId xmlns:a16="http://schemas.microsoft.com/office/drawing/2014/main" id="{E53109C7-A75E-4BB3-80BA-FD0738E348BE}"/>
                </a:ext>
              </a:extLst>
            </p:cNvPr>
            <p:cNvSpPr/>
            <p:nvPr/>
          </p:nvSpPr>
          <p:spPr bwMode="auto">
            <a:xfrm>
              <a:off x="3234236" y="1022499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92" name="Graphic 30">
              <a:extLst>
                <a:ext uri="{FF2B5EF4-FFF2-40B4-BE49-F238E27FC236}">
                  <a16:creationId xmlns:a16="http://schemas.microsoft.com/office/drawing/2014/main" id="{731E6D49-515F-40F9-BD81-BC5EBD8665D8}"/>
                </a:ext>
              </a:extLst>
            </p:cNvPr>
            <p:cNvGrpSpPr/>
            <p:nvPr/>
          </p:nvGrpSpPr>
          <p:grpSpPr bwMode="auto">
            <a:xfrm>
              <a:off x="3262810" y="1041549"/>
              <a:ext cx="361950" cy="361950"/>
              <a:chOff x="3262810" y="1041549"/>
              <a:chExt cx="361950" cy="361950"/>
            </a:xfrm>
            <a:solidFill>
              <a:srgbClr val="000000"/>
            </a:solidFill>
          </p:grpSpPr>
          <p:grpSp>
            <p:nvGrpSpPr>
              <p:cNvPr id="193" name="Graphic 30">
                <a:extLst>
                  <a:ext uri="{FF2B5EF4-FFF2-40B4-BE49-F238E27FC236}">
                    <a16:creationId xmlns:a16="http://schemas.microsoft.com/office/drawing/2014/main" id="{34E9589D-1351-4D0A-8ECE-C761AE99E860}"/>
                  </a:ext>
                </a:extLst>
              </p:cNvPr>
              <p:cNvGrpSpPr/>
              <p:nvPr/>
            </p:nvGrpSpPr>
            <p:grpSpPr bwMode="auto">
              <a:xfrm>
                <a:off x="3348526" y="1098699"/>
                <a:ext cx="209550" cy="270645"/>
                <a:chOff x="3348526" y="1098699"/>
                <a:chExt cx="209550" cy="270645"/>
              </a:xfrm>
              <a:solidFill>
                <a:srgbClr val="FFFFFF"/>
              </a:solidFill>
            </p:grpSpPr>
            <p:sp>
              <p:nvSpPr>
                <p:cNvPr id="195" name="Freeform: Shape 6">
                  <a:extLst>
                    <a:ext uri="{FF2B5EF4-FFF2-40B4-BE49-F238E27FC236}">
                      <a16:creationId xmlns:a16="http://schemas.microsoft.com/office/drawing/2014/main" id="{4F92897A-E138-4E77-9B36-DA4291B872E1}"/>
                    </a:ext>
                  </a:extLst>
                </p:cNvPr>
                <p:cNvSpPr/>
                <p:nvPr/>
              </p:nvSpPr>
              <p:spPr bwMode="auto">
                <a:xfrm rot="-2700000">
                  <a:off x="3417664" y="1329271"/>
                  <a:ext cx="67351" cy="19050"/>
                </a:xfrm>
                <a:custGeom>
                  <a:avLst/>
                  <a:gdLst>
                    <a:gd name="connsiteX0" fmla="*/ 19 w 67351"/>
                    <a:gd name="connsiteY0" fmla="*/ 32 h 19050"/>
                    <a:gd name="connsiteX1" fmla="*/ 67371 w 67351"/>
                    <a:gd name="connsiteY1" fmla="*/ 32 h 19050"/>
                    <a:gd name="connsiteX2" fmla="*/ 67371 w 67351"/>
                    <a:gd name="connsiteY2" fmla="*/ 19082 h 19050"/>
                    <a:gd name="connsiteX3" fmla="*/ 19 w 67351"/>
                    <a:gd name="connsiteY3" fmla="*/ 19082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351" h="19050" extrusionOk="0">
                      <a:moveTo>
                        <a:pt x="19" y="32"/>
                      </a:moveTo>
                      <a:lnTo>
                        <a:pt x="67371" y="32"/>
                      </a:lnTo>
                      <a:lnTo>
                        <a:pt x="67371" y="19082"/>
                      </a:lnTo>
                      <a:lnTo>
                        <a:pt x="19" y="190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96" name="Freeform: Shape 8">
                  <a:extLst>
                    <a:ext uri="{FF2B5EF4-FFF2-40B4-BE49-F238E27FC236}">
                      <a16:creationId xmlns:a16="http://schemas.microsoft.com/office/drawing/2014/main" id="{1F27DE2B-F362-4081-A823-C2E2ACF85300}"/>
                    </a:ext>
                  </a:extLst>
                </p:cNvPr>
                <p:cNvSpPr/>
                <p:nvPr/>
              </p:nvSpPr>
              <p:spPr bwMode="auto">
                <a:xfrm>
                  <a:off x="3462826" y="1232049"/>
                  <a:ext cx="95250" cy="95250"/>
                </a:xfrm>
                <a:custGeom>
                  <a:avLst/>
                  <a:gdLst>
                    <a:gd name="connsiteX0" fmla="*/ 47625 w 95250"/>
                    <a:gd name="connsiteY0" fmla="*/ 0 h 95250"/>
                    <a:gd name="connsiteX1" fmla="*/ 0 w 95250"/>
                    <a:gd name="connsiteY1" fmla="*/ 47625 h 95250"/>
                    <a:gd name="connsiteX2" fmla="*/ 47625 w 95250"/>
                    <a:gd name="connsiteY2" fmla="*/ 95250 h 95250"/>
                    <a:gd name="connsiteX3" fmla="*/ 95250 w 95250"/>
                    <a:gd name="connsiteY3" fmla="*/ 47625 h 95250"/>
                    <a:gd name="connsiteX4" fmla="*/ 47625 w 95250"/>
                    <a:gd name="connsiteY4" fmla="*/ 0 h 95250"/>
                    <a:gd name="connsiteX5" fmla="*/ 47625 w 95250"/>
                    <a:gd name="connsiteY5" fmla="*/ 80963 h 95250"/>
                    <a:gd name="connsiteX6" fmla="*/ 14288 w 95250"/>
                    <a:gd name="connsiteY6" fmla="*/ 47625 h 95250"/>
                    <a:gd name="connsiteX7" fmla="*/ 47625 w 95250"/>
                    <a:gd name="connsiteY7" fmla="*/ 14288 h 95250"/>
                    <a:gd name="connsiteX8" fmla="*/ 80963 w 95250"/>
                    <a:gd name="connsiteY8" fmla="*/ 47625 h 95250"/>
                    <a:gd name="connsiteX9" fmla="*/ 47625 w 95250"/>
                    <a:gd name="connsiteY9" fmla="*/ 80963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250" h="95250" extrusionOk="0">
                      <a:moveTo>
                        <a:pt x="47625" y="0"/>
                      </a:moveTo>
                      <a:cubicBezTo>
                        <a:pt x="21323" y="0"/>
                        <a:pt x="0" y="21327"/>
                        <a:pt x="0" y="47625"/>
                      </a:cubicBezTo>
                      <a:cubicBezTo>
                        <a:pt x="0" y="73923"/>
                        <a:pt x="21323" y="95250"/>
                        <a:pt x="47625" y="95250"/>
                      </a:cubicBezTo>
                      <a:cubicBezTo>
                        <a:pt x="73927" y="95250"/>
                        <a:pt x="95250" y="73923"/>
                        <a:pt x="95250" y="47625"/>
                      </a:cubicBezTo>
                      <a:cubicBezTo>
                        <a:pt x="95250" y="21327"/>
                        <a:pt x="73927" y="0"/>
                        <a:pt x="47625" y="0"/>
                      </a:cubicBezTo>
                      <a:close/>
                      <a:moveTo>
                        <a:pt x="47625" y="80963"/>
                      </a:moveTo>
                      <a:cubicBezTo>
                        <a:pt x="29213" y="80963"/>
                        <a:pt x="14288" y="66037"/>
                        <a:pt x="14288" y="47625"/>
                      </a:cubicBezTo>
                      <a:cubicBezTo>
                        <a:pt x="14288" y="29213"/>
                        <a:pt x="29213" y="14288"/>
                        <a:pt x="47625" y="14288"/>
                      </a:cubicBezTo>
                      <a:cubicBezTo>
                        <a:pt x="66037" y="14288"/>
                        <a:pt x="80963" y="29213"/>
                        <a:pt x="80963" y="47625"/>
                      </a:cubicBezTo>
                      <a:cubicBezTo>
                        <a:pt x="80963" y="66037"/>
                        <a:pt x="66037" y="80963"/>
                        <a:pt x="47625" y="809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97" name="Freeform: Shape 9">
                  <a:extLst>
                    <a:ext uri="{FF2B5EF4-FFF2-40B4-BE49-F238E27FC236}">
                      <a16:creationId xmlns:a16="http://schemas.microsoft.com/office/drawing/2014/main" id="{6B8FA5AB-7F0D-495D-9ADE-4B609D6C4922}"/>
                    </a:ext>
                  </a:extLst>
                </p:cNvPr>
                <p:cNvSpPr/>
                <p:nvPr/>
              </p:nvSpPr>
              <p:spPr bwMode="auto">
                <a:xfrm>
                  <a:off x="3348526" y="1098699"/>
                  <a:ext cx="180975" cy="228600"/>
                </a:xfrm>
                <a:custGeom>
                  <a:avLst/>
                  <a:gdLst>
                    <a:gd name="connsiteX0" fmla="*/ 0 w 180975"/>
                    <a:gd name="connsiteY0" fmla="*/ 0 h 228600"/>
                    <a:gd name="connsiteX1" fmla="*/ 0 w 180975"/>
                    <a:gd name="connsiteY1" fmla="*/ 228600 h 228600"/>
                    <a:gd name="connsiteX2" fmla="*/ 79277 w 180975"/>
                    <a:gd name="connsiteY2" fmla="*/ 228600 h 228600"/>
                    <a:gd name="connsiteX3" fmla="*/ 103642 w 180975"/>
                    <a:gd name="connsiteY3" fmla="*/ 204235 h 228600"/>
                    <a:gd name="connsiteX4" fmla="*/ 99060 w 180975"/>
                    <a:gd name="connsiteY4" fmla="*/ 180975 h 228600"/>
                    <a:gd name="connsiteX5" fmla="*/ 161925 w 180975"/>
                    <a:gd name="connsiteY5" fmla="*/ 118110 h 228600"/>
                    <a:gd name="connsiteX6" fmla="*/ 180975 w 180975"/>
                    <a:gd name="connsiteY6" fmla="*/ 121082 h 228600"/>
                    <a:gd name="connsiteX7" fmla="*/ 180975 w 180975"/>
                    <a:gd name="connsiteY7" fmla="*/ 0 h 228600"/>
                    <a:gd name="connsiteX8" fmla="*/ 85725 w 180975"/>
                    <a:gd name="connsiteY8" fmla="*/ 104775 h 228600"/>
                    <a:gd name="connsiteX9" fmla="*/ 38100 w 180975"/>
                    <a:gd name="connsiteY9" fmla="*/ 104775 h 228600"/>
                    <a:gd name="connsiteX10" fmla="*/ 38100 w 180975"/>
                    <a:gd name="connsiteY10" fmla="*/ 95250 h 228600"/>
                    <a:gd name="connsiteX11" fmla="*/ 85725 w 180975"/>
                    <a:gd name="connsiteY11" fmla="*/ 95250 h 228600"/>
                    <a:gd name="connsiteX12" fmla="*/ 123825 w 180975"/>
                    <a:gd name="connsiteY12" fmla="*/ 76200 h 228600"/>
                    <a:gd name="connsiteX13" fmla="*/ 38100 w 180975"/>
                    <a:gd name="connsiteY13" fmla="*/ 76200 h 228600"/>
                    <a:gd name="connsiteX14" fmla="*/ 38100 w 180975"/>
                    <a:gd name="connsiteY14" fmla="*/ 66675 h 228600"/>
                    <a:gd name="connsiteX15" fmla="*/ 123825 w 180975"/>
                    <a:gd name="connsiteY15" fmla="*/ 66675 h 228600"/>
                    <a:gd name="connsiteX16" fmla="*/ 142875 w 180975"/>
                    <a:gd name="connsiteY16" fmla="*/ 47625 h 228600"/>
                    <a:gd name="connsiteX17" fmla="*/ 38100 w 180975"/>
                    <a:gd name="connsiteY17" fmla="*/ 47625 h 228600"/>
                    <a:gd name="connsiteX18" fmla="*/ 38100 w 180975"/>
                    <a:gd name="connsiteY18" fmla="*/ 38100 h 228600"/>
                    <a:gd name="connsiteX19" fmla="*/ 142875 w 180975"/>
                    <a:gd name="connsiteY19" fmla="*/ 381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0975" h="228600" extrusionOk="0">
                      <a:moveTo>
                        <a:pt x="0" y="0"/>
                      </a:moveTo>
                      <a:lnTo>
                        <a:pt x="0" y="228600"/>
                      </a:lnTo>
                      <a:lnTo>
                        <a:pt x="79277" y="228600"/>
                      </a:lnTo>
                      <a:lnTo>
                        <a:pt x="103642" y="204235"/>
                      </a:lnTo>
                      <a:cubicBezTo>
                        <a:pt x="100636" y="196844"/>
                        <a:pt x="99081" y="188947"/>
                        <a:pt x="99060" y="180975"/>
                      </a:cubicBezTo>
                      <a:cubicBezTo>
                        <a:pt x="99097" y="146275"/>
                        <a:pt x="127221" y="118148"/>
                        <a:pt x="161925" y="118110"/>
                      </a:cubicBezTo>
                      <a:cubicBezTo>
                        <a:pt x="168391" y="118110"/>
                        <a:pt x="174816" y="119110"/>
                        <a:pt x="180975" y="121082"/>
                      </a:cubicBezTo>
                      <a:lnTo>
                        <a:pt x="180975" y="0"/>
                      </a:lnTo>
                      <a:close/>
                      <a:moveTo>
                        <a:pt x="85725" y="104775"/>
                      </a:moveTo>
                      <a:lnTo>
                        <a:pt x="38100" y="104775"/>
                      </a:lnTo>
                      <a:lnTo>
                        <a:pt x="38100" y="95250"/>
                      </a:lnTo>
                      <a:lnTo>
                        <a:pt x="85725" y="95250"/>
                      </a:lnTo>
                      <a:close/>
                      <a:moveTo>
                        <a:pt x="123825" y="76200"/>
                      </a:moveTo>
                      <a:lnTo>
                        <a:pt x="38100" y="76200"/>
                      </a:lnTo>
                      <a:lnTo>
                        <a:pt x="38100" y="66675"/>
                      </a:lnTo>
                      <a:lnTo>
                        <a:pt x="123825" y="66675"/>
                      </a:lnTo>
                      <a:close/>
                      <a:moveTo>
                        <a:pt x="142875" y="47625"/>
                      </a:moveTo>
                      <a:lnTo>
                        <a:pt x="38100" y="47625"/>
                      </a:lnTo>
                      <a:lnTo>
                        <a:pt x="38100" y="38100"/>
                      </a:lnTo>
                      <a:lnTo>
                        <a:pt x="142875" y="381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194" name="Freeform: Shape 10">
                <a:extLst>
                  <a:ext uri="{FF2B5EF4-FFF2-40B4-BE49-F238E27FC236}">
                    <a16:creationId xmlns:a16="http://schemas.microsoft.com/office/drawing/2014/main" id="{D8AF63C8-47A6-4CD8-905D-884D90F116DD}"/>
                  </a:ext>
                </a:extLst>
              </p:cNvPr>
              <p:cNvSpPr/>
              <p:nvPr/>
            </p:nvSpPr>
            <p:spPr bwMode="auto">
              <a:xfrm>
                <a:off x="3262810" y="1041549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98" name="Graphic 36">
            <a:extLst>
              <a:ext uri="{FF2B5EF4-FFF2-40B4-BE49-F238E27FC236}">
                <a16:creationId xmlns:a16="http://schemas.microsoft.com/office/drawing/2014/main" id="{49CC7088-36BE-4F68-B990-0BE481EA19CC}"/>
              </a:ext>
            </a:extLst>
          </p:cNvPr>
          <p:cNvGrpSpPr/>
          <p:nvPr/>
        </p:nvGrpSpPr>
        <p:grpSpPr bwMode="auto">
          <a:xfrm>
            <a:off x="8069918" y="6018584"/>
            <a:ext cx="614363" cy="614363"/>
            <a:chOff x="4265955" y="1022499"/>
            <a:chExt cx="409575" cy="409575"/>
          </a:xfrm>
        </p:grpSpPr>
        <p:sp>
          <p:nvSpPr>
            <p:cNvPr id="199" name="Freeform: Shape 29">
              <a:extLst>
                <a:ext uri="{FF2B5EF4-FFF2-40B4-BE49-F238E27FC236}">
                  <a16:creationId xmlns:a16="http://schemas.microsoft.com/office/drawing/2014/main" id="{2D1F4E08-25E0-4EF6-B30C-36CE7B28648F}"/>
                </a:ext>
              </a:extLst>
            </p:cNvPr>
            <p:cNvSpPr/>
            <p:nvPr/>
          </p:nvSpPr>
          <p:spPr bwMode="auto">
            <a:xfrm>
              <a:off x="4265955" y="1022499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00" name="Graphic 36">
              <a:extLst>
                <a:ext uri="{FF2B5EF4-FFF2-40B4-BE49-F238E27FC236}">
                  <a16:creationId xmlns:a16="http://schemas.microsoft.com/office/drawing/2014/main" id="{26BD2737-04FF-4C06-8198-637445174217}"/>
                </a:ext>
              </a:extLst>
            </p:cNvPr>
            <p:cNvGrpSpPr/>
            <p:nvPr/>
          </p:nvGrpSpPr>
          <p:grpSpPr bwMode="auto">
            <a:xfrm>
              <a:off x="4294530" y="1041549"/>
              <a:ext cx="361950" cy="361950"/>
              <a:chOff x="4294530" y="1041549"/>
              <a:chExt cx="361950" cy="361950"/>
            </a:xfrm>
            <a:solidFill>
              <a:srgbClr val="000000"/>
            </a:solidFill>
          </p:grpSpPr>
          <p:grpSp>
            <p:nvGrpSpPr>
              <p:cNvPr id="201" name="Graphic 36">
                <a:extLst>
                  <a:ext uri="{FF2B5EF4-FFF2-40B4-BE49-F238E27FC236}">
                    <a16:creationId xmlns:a16="http://schemas.microsoft.com/office/drawing/2014/main" id="{FA81BC79-5DFF-4097-8242-FB5B57E4671D}"/>
                  </a:ext>
                </a:extLst>
              </p:cNvPr>
              <p:cNvGrpSpPr/>
              <p:nvPr/>
            </p:nvGrpSpPr>
            <p:grpSpPr bwMode="auto">
              <a:xfrm>
                <a:off x="4380245" y="1108224"/>
                <a:ext cx="219074" cy="247650"/>
                <a:chOff x="4380245" y="1108224"/>
                <a:chExt cx="219074" cy="247650"/>
              </a:xfrm>
              <a:solidFill>
                <a:srgbClr val="FFFFFF"/>
              </a:solidFill>
            </p:grpSpPr>
            <p:sp>
              <p:nvSpPr>
                <p:cNvPr id="203" name="Freeform: Shape 44">
                  <a:extLst>
                    <a:ext uri="{FF2B5EF4-FFF2-40B4-BE49-F238E27FC236}">
                      <a16:creationId xmlns:a16="http://schemas.microsoft.com/office/drawing/2014/main" id="{E13E09A5-FAE0-4715-9207-5E247194BB87}"/>
                    </a:ext>
                  </a:extLst>
                </p:cNvPr>
                <p:cNvSpPr/>
                <p:nvPr/>
              </p:nvSpPr>
              <p:spPr bwMode="auto">
                <a:xfrm>
                  <a:off x="4380245" y="1108224"/>
                  <a:ext cx="180975" cy="228600"/>
                </a:xfrm>
                <a:custGeom>
                  <a:avLst/>
                  <a:gdLst>
                    <a:gd name="connsiteX0" fmla="*/ 80010 w 180975"/>
                    <a:gd name="connsiteY0" fmla="*/ 185738 h 228600"/>
                    <a:gd name="connsiteX1" fmla="*/ 157163 w 180975"/>
                    <a:gd name="connsiteY1" fmla="*/ 108585 h 228600"/>
                    <a:gd name="connsiteX2" fmla="*/ 180975 w 180975"/>
                    <a:gd name="connsiteY2" fmla="*/ 112395 h 228600"/>
                    <a:gd name="connsiteX3" fmla="*/ 180975 w 180975"/>
                    <a:gd name="connsiteY3" fmla="*/ 0 h 228600"/>
                    <a:gd name="connsiteX4" fmla="*/ 0 w 180975"/>
                    <a:gd name="connsiteY4" fmla="*/ 0 h 228600"/>
                    <a:gd name="connsiteX5" fmla="*/ 0 w 180975"/>
                    <a:gd name="connsiteY5" fmla="*/ 228600 h 228600"/>
                    <a:gd name="connsiteX6" fmla="*/ 93059 w 180975"/>
                    <a:gd name="connsiteY6" fmla="*/ 228600 h 228600"/>
                    <a:gd name="connsiteX7" fmla="*/ 80010 w 180975"/>
                    <a:gd name="connsiteY7" fmla="*/ 185738 h 228600"/>
                    <a:gd name="connsiteX8" fmla="*/ 38100 w 180975"/>
                    <a:gd name="connsiteY8" fmla="*/ 38100 h 228600"/>
                    <a:gd name="connsiteX9" fmla="*/ 142875 w 180975"/>
                    <a:gd name="connsiteY9" fmla="*/ 38100 h 228600"/>
                    <a:gd name="connsiteX10" fmla="*/ 142875 w 180975"/>
                    <a:gd name="connsiteY10" fmla="*/ 47625 h 228600"/>
                    <a:gd name="connsiteX11" fmla="*/ 38100 w 180975"/>
                    <a:gd name="connsiteY11" fmla="*/ 47625 h 228600"/>
                    <a:gd name="connsiteX12" fmla="*/ 38100 w 180975"/>
                    <a:gd name="connsiteY12" fmla="*/ 66675 h 228600"/>
                    <a:gd name="connsiteX13" fmla="*/ 123825 w 180975"/>
                    <a:gd name="connsiteY13" fmla="*/ 66675 h 228600"/>
                    <a:gd name="connsiteX14" fmla="*/ 123825 w 180975"/>
                    <a:gd name="connsiteY14" fmla="*/ 76200 h 228600"/>
                    <a:gd name="connsiteX15" fmla="*/ 38100 w 180975"/>
                    <a:gd name="connsiteY15" fmla="*/ 76200 h 228600"/>
                    <a:gd name="connsiteX16" fmla="*/ 38100 w 180975"/>
                    <a:gd name="connsiteY16" fmla="*/ 95250 h 228600"/>
                    <a:gd name="connsiteX17" fmla="*/ 85725 w 180975"/>
                    <a:gd name="connsiteY17" fmla="*/ 95250 h 228600"/>
                    <a:gd name="connsiteX18" fmla="*/ 85725 w 180975"/>
                    <a:gd name="connsiteY18" fmla="*/ 104775 h 228600"/>
                    <a:gd name="connsiteX19" fmla="*/ 38100 w 180975"/>
                    <a:gd name="connsiteY19" fmla="*/ 104775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0975" h="228600" extrusionOk="0">
                      <a:moveTo>
                        <a:pt x="80010" y="185738"/>
                      </a:moveTo>
                      <a:cubicBezTo>
                        <a:pt x="80052" y="143142"/>
                        <a:pt x="114570" y="108623"/>
                        <a:pt x="157163" y="108585"/>
                      </a:cubicBezTo>
                      <a:cubicBezTo>
                        <a:pt x="165251" y="108595"/>
                        <a:pt x="173287" y="109881"/>
                        <a:pt x="180975" y="112395"/>
                      </a:cubicBezTo>
                      <a:lnTo>
                        <a:pt x="180975" y="0"/>
                      </a:lnTo>
                      <a:lnTo>
                        <a:pt x="0" y="0"/>
                      </a:lnTo>
                      <a:lnTo>
                        <a:pt x="0" y="228600"/>
                      </a:lnTo>
                      <a:lnTo>
                        <a:pt x="93059" y="228600"/>
                      </a:lnTo>
                      <a:cubicBezTo>
                        <a:pt x="84541" y="215932"/>
                        <a:pt x="79997" y="201006"/>
                        <a:pt x="80010" y="185738"/>
                      </a:cubicBezTo>
                      <a:close/>
                      <a:moveTo>
                        <a:pt x="38100" y="38100"/>
                      </a:moveTo>
                      <a:lnTo>
                        <a:pt x="142875" y="38100"/>
                      </a:lnTo>
                      <a:lnTo>
                        <a:pt x="142875" y="47625"/>
                      </a:lnTo>
                      <a:lnTo>
                        <a:pt x="38100" y="47625"/>
                      </a:lnTo>
                      <a:close/>
                      <a:moveTo>
                        <a:pt x="38100" y="66675"/>
                      </a:moveTo>
                      <a:lnTo>
                        <a:pt x="123825" y="66675"/>
                      </a:lnTo>
                      <a:lnTo>
                        <a:pt x="123825" y="76200"/>
                      </a:lnTo>
                      <a:lnTo>
                        <a:pt x="38100" y="76200"/>
                      </a:lnTo>
                      <a:close/>
                      <a:moveTo>
                        <a:pt x="38100" y="95250"/>
                      </a:moveTo>
                      <a:lnTo>
                        <a:pt x="85725" y="95250"/>
                      </a:lnTo>
                      <a:lnTo>
                        <a:pt x="85725" y="104775"/>
                      </a:lnTo>
                      <a:lnTo>
                        <a:pt x="38100" y="1047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04" name="Freeform: Shape 45">
                  <a:extLst>
                    <a:ext uri="{FF2B5EF4-FFF2-40B4-BE49-F238E27FC236}">
                      <a16:creationId xmlns:a16="http://schemas.microsoft.com/office/drawing/2014/main" id="{67658DD5-082E-4DA4-9A42-51B5F3FC5DBF}"/>
                    </a:ext>
                  </a:extLst>
                </p:cNvPr>
                <p:cNvSpPr/>
                <p:nvPr/>
              </p:nvSpPr>
              <p:spPr bwMode="auto">
                <a:xfrm>
                  <a:off x="4475495" y="1232049"/>
                  <a:ext cx="123825" cy="123825"/>
                </a:xfrm>
                <a:custGeom>
                  <a:avLst/>
                  <a:gdLst>
                    <a:gd name="connsiteX0" fmla="*/ 61913 w 123825"/>
                    <a:gd name="connsiteY0" fmla="*/ 0 h 123825"/>
                    <a:gd name="connsiteX1" fmla="*/ 0 w 123825"/>
                    <a:gd name="connsiteY1" fmla="*/ 61913 h 123825"/>
                    <a:gd name="connsiteX2" fmla="*/ 61913 w 123825"/>
                    <a:gd name="connsiteY2" fmla="*/ 123825 h 123825"/>
                    <a:gd name="connsiteX3" fmla="*/ 123825 w 123825"/>
                    <a:gd name="connsiteY3" fmla="*/ 61913 h 123825"/>
                    <a:gd name="connsiteX4" fmla="*/ 61913 w 123825"/>
                    <a:gd name="connsiteY4" fmla="*/ 0 h 123825"/>
                    <a:gd name="connsiteX5" fmla="*/ 59331 w 123825"/>
                    <a:gd name="connsiteY5" fmla="*/ 99774 h 123825"/>
                    <a:gd name="connsiteX6" fmla="*/ 22765 w 123825"/>
                    <a:gd name="connsiteY6" fmla="*/ 75390 h 123825"/>
                    <a:gd name="connsiteX7" fmla="*/ 34385 w 123825"/>
                    <a:gd name="connsiteY7" fmla="*/ 57960 h 123825"/>
                    <a:gd name="connsiteX8" fmla="*/ 54969 w 123825"/>
                    <a:gd name="connsiteY8" fmla="*/ 71676 h 123825"/>
                    <a:gd name="connsiteX9" fmla="*/ 87068 w 123825"/>
                    <a:gd name="connsiteY9" fmla="*/ 31556 h 123825"/>
                    <a:gd name="connsiteX10" fmla="*/ 103432 w 123825"/>
                    <a:gd name="connsiteY10" fmla="*/ 44653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3825" h="123825" extrusionOk="0">
                      <a:moveTo>
                        <a:pt x="61913" y="0"/>
                      </a:moveTo>
                      <a:cubicBezTo>
                        <a:pt x="27719" y="0"/>
                        <a:pt x="0" y="27718"/>
                        <a:pt x="0" y="61913"/>
                      </a:cubicBezTo>
                      <a:cubicBezTo>
                        <a:pt x="0" y="96107"/>
                        <a:pt x="27719" y="123825"/>
                        <a:pt x="61913" y="123825"/>
                      </a:cubicBezTo>
                      <a:cubicBezTo>
                        <a:pt x="96106" y="123825"/>
                        <a:pt x="123825" y="96107"/>
                        <a:pt x="123825" y="61913"/>
                      </a:cubicBezTo>
                      <a:cubicBezTo>
                        <a:pt x="123825" y="27718"/>
                        <a:pt x="96106" y="0"/>
                        <a:pt x="61913" y="0"/>
                      </a:cubicBezTo>
                      <a:close/>
                      <a:moveTo>
                        <a:pt x="59331" y="99774"/>
                      </a:moveTo>
                      <a:lnTo>
                        <a:pt x="22765" y="75390"/>
                      </a:lnTo>
                      <a:lnTo>
                        <a:pt x="34385" y="57960"/>
                      </a:lnTo>
                      <a:lnTo>
                        <a:pt x="54969" y="71676"/>
                      </a:lnTo>
                      <a:lnTo>
                        <a:pt x="87068" y="31556"/>
                      </a:lnTo>
                      <a:lnTo>
                        <a:pt x="103432" y="446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202" name="Freeform: Shape 55">
                <a:extLst>
                  <a:ext uri="{FF2B5EF4-FFF2-40B4-BE49-F238E27FC236}">
                    <a16:creationId xmlns:a16="http://schemas.microsoft.com/office/drawing/2014/main" id="{C5539455-000B-4F92-A350-5301CECBA529}"/>
                  </a:ext>
                </a:extLst>
              </p:cNvPr>
              <p:cNvSpPr/>
              <p:nvPr/>
            </p:nvSpPr>
            <p:spPr bwMode="auto">
              <a:xfrm>
                <a:off x="4294530" y="1041549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05" name="Graphic 46">
            <a:extLst>
              <a:ext uri="{FF2B5EF4-FFF2-40B4-BE49-F238E27FC236}">
                <a16:creationId xmlns:a16="http://schemas.microsoft.com/office/drawing/2014/main" id="{5BA7E4E8-BB78-4D37-9740-29A5A76CB471}"/>
              </a:ext>
            </a:extLst>
          </p:cNvPr>
          <p:cNvGrpSpPr/>
          <p:nvPr/>
        </p:nvGrpSpPr>
        <p:grpSpPr bwMode="auto">
          <a:xfrm>
            <a:off x="9947576" y="6018584"/>
            <a:ext cx="614363" cy="614363"/>
            <a:chOff x="5278758" y="1022498"/>
            <a:chExt cx="409575" cy="409575"/>
          </a:xfrm>
        </p:grpSpPr>
        <p:sp>
          <p:nvSpPr>
            <p:cNvPr id="206" name="Freeform: Shape 60">
              <a:extLst>
                <a:ext uri="{FF2B5EF4-FFF2-40B4-BE49-F238E27FC236}">
                  <a16:creationId xmlns:a16="http://schemas.microsoft.com/office/drawing/2014/main" id="{5DB93353-AB9A-44E0-8459-326FCF22F02D}"/>
                </a:ext>
              </a:extLst>
            </p:cNvPr>
            <p:cNvSpPr/>
            <p:nvPr/>
          </p:nvSpPr>
          <p:spPr bwMode="auto">
            <a:xfrm>
              <a:off x="5278758" y="1022498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07" name="Graphic 46">
              <a:extLst>
                <a:ext uri="{FF2B5EF4-FFF2-40B4-BE49-F238E27FC236}">
                  <a16:creationId xmlns:a16="http://schemas.microsoft.com/office/drawing/2014/main" id="{3964BCA4-8AEA-419B-9293-D2A7EF4D4230}"/>
                </a:ext>
              </a:extLst>
            </p:cNvPr>
            <p:cNvGrpSpPr/>
            <p:nvPr/>
          </p:nvGrpSpPr>
          <p:grpSpPr bwMode="auto">
            <a:xfrm>
              <a:off x="5307333" y="1022498"/>
              <a:ext cx="361950" cy="361950"/>
              <a:chOff x="5307333" y="1022498"/>
              <a:chExt cx="361950" cy="361950"/>
            </a:xfrm>
            <a:solidFill>
              <a:srgbClr val="000000"/>
            </a:solidFill>
          </p:grpSpPr>
          <p:sp>
            <p:nvSpPr>
              <p:cNvPr id="208" name="Freeform: Shape 448">
                <a:extLst>
                  <a:ext uri="{FF2B5EF4-FFF2-40B4-BE49-F238E27FC236}">
                    <a16:creationId xmlns:a16="http://schemas.microsoft.com/office/drawing/2014/main" id="{D3A12651-9CD8-4853-976E-13E630727E3C}"/>
                  </a:ext>
                </a:extLst>
              </p:cNvPr>
              <p:cNvSpPr/>
              <p:nvPr/>
            </p:nvSpPr>
            <p:spPr bwMode="auto">
              <a:xfrm>
                <a:off x="5402583" y="1098698"/>
                <a:ext cx="180975" cy="238125"/>
              </a:xfrm>
              <a:custGeom>
                <a:avLst/>
                <a:gdLst>
                  <a:gd name="connsiteX0" fmla="*/ 154305 w 180975"/>
                  <a:gd name="connsiteY0" fmla="*/ 0 h 238125"/>
                  <a:gd name="connsiteX1" fmla="*/ 154305 w 180975"/>
                  <a:gd name="connsiteY1" fmla="*/ 9525 h 238125"/>
                  <a:gd name="connsiteX2" fmla="*/ 133350 w 180975"/>
                  <a:gd name="connsiteY2" fmla="*/ 30480 h 238125"/>
                  <a:gd name="connsiteX3" fmla="*/ 47625 w 180975"/>
                  <a:gd name="connsiteY3" fmla="*/ 30480 h 238125"/>
                  <a:gd name="connsiteX4" fmla="*/ 26670 w 180975"/>
                  <a:gd name="connsiteY4" fmla="*/ 9525 h 238125"/>
                  <a:gd name="connsiteX5" fmla="*/ 26670 w 180975"/>
                  <a:gd name="connsiteY5" fmla="*/ 0 h 238125"/>
                  <a:gd name="connsiteX6" fmla="*/ 0 w 180975"/>
                  <a:gd name="connsiteY6" fmla="*/ 0 h 238125"/>
                  <a:gd name="connsiteX7" fmla="*/ 0 w 180975"/>
                  <a:gd name="connsiteY7" fmla="*/ 238125 h 238125"/>
                  <a:gd name="connsiteX8" fmla="*/ 180975 w 180975"/>
                  <a:gd name="connsiteY8" fmla="*/ 238125 h 238125"/>
                  <a:gd name="connsiteX9" fmla="*/ 180975 w 180975"/>
                  <a:gd name="connsiteY9" fmla="*/ 0 h 238125"/>
                  <a:gd name="connsiteX10" fmla="*/ 76828 w 180975"/>
                  <a:gd name="connsiteY10" fmla="*/ 180403 h 238125"/>
                  <a:gd name="connsiteX11" fmla="*/ 66047 w 180975"/>
                  <a:gd name="connsiteY11" fmla="*/ 191072 h 238125"/>
                  <a:gd name="connsiteX12" fmla="*/ 52388 w 180975"/>
                  <a:gd name="connsiteY12" fmla="*/ 177451 h 238125"/>
                  <a:gd name="connsiteX13" fmla="*/ 38728 w 180975"/>
                  <a:gd name="connsiteY13" fmla="*/ 191072 h 238125"/>
                  <a:gd name="connsiteX14" fmla="*/ 27947 w 180975"/>
                  <a:gd name="connsiteY14" fmla="*/ 180403 h 238125"/>
                  <a:gd name="connsiteX15" fmla="*/ 41615 w 180975"/>
                  <a:gd name="connsiteY15" fmla="*/ 166688 h 238125"/>
                  <a:gd name="connsiteX16" fmla="*/ 27947 w 180975"/>
                  <a:gd name="connsiteY16" fmla="*/ 152972 h 238125"/>
                  <a:gd name="connsiteX17" fmla="*/ 38728 w 180975"/>
                  <a:gd name="connsiteY17" fmla="*/ 142303 h 238125"/>
                  <a:gd name="connsiteX18" fmla="*/ 52388 w 180975"/>
                  <a:gd name="connsiteY18" fmla="*/ 155924 h 238125"/>
                  <a:gd name="connsiteX19" fmla="*/ 66047 w 180975"/>
                  <a:gd name="connsiteY19" fmla="*/ 142303 h 238125"/>
                  <a:gd name="connsiteX20" fmla="*/ 76828 w 180975"/>
                  <a:gd name="connsiteY20" fmla="*/ 152972 h 238125"/>
                  <a:gd name="connsiteX21" fmla="*/ 63160 w 180975"/>
                  <a:gd name="connsiteY21" fmla="*/ 166688 h 238125"/>
                  <a:gd name="connsiteX22" fmla="*/ 42863 w 180975"/>
                  <a:gd name="connsiteY22" fmla="*/ 120396 h 238125"/>
                  <a:gd name="connsiteX23" fmla="*/ 23184 w 180975"/>
                  <a:gd name="connsiteY23" fmla="*/ 100679 h 238125"/>
                  <a:gd name="connsiteX24" fmla="*/ 33966 w 180975"/>
                  <a:gd name="connsiteY24" fmla="*/ 89915 h 238125"/>
                  <a:gd name="connsiteX25" fmla="*/ 42863 w 180975"/>
                  <a:gd name="connsiteY25" fmla="*/ 98774 h 238125"/>
                  <a:gd name="connsiteX26" fmla="*/ 70809 w 180975"/>
                  <a:gd name="connsiteY26" fmla="*/ 70865 h 238125"/>
                  <a:gd name="connsiteX27" fmla="*/ 81591 w 180975"/>
                  <a:gd name="connsiteY27" fmla="*/ 81629 h 238125"/>
                  <a:gd name="connsiteX28" fmla="*/ 152400 w 180975"/>
                  <a:gd name="connsiteY28" fmla="*/ 190500 h 238125"/>
                  <a:gd name="connsiteX29" fmla="*/ 95250 w 180975"/>
                  <a:gd name="connsiteY29" fmla="*/ 190500 h 238125"/>
                  <a:gd name="connsiteX30" fmla="*/ 95250 w 180975"/>
                  <a:gd name="connsiteY30" fmla="*/ 180975 h 238125"/>
                  <a:gd name="connsiteX31" fmla="*/ 152400 w 180975"/>
                  <a:gd name="connsiteY31" fmla="*/ 180975 h 238125"/>
                  <a:gd name="connsiteX32" fmla="*/ 152400 w 180975"/>
                  <a:gd name="connsiteY32" fmla="*/ 171450 h 238125"/>
                  <a:gd name="connsiteX33" fmla="*/ 95250 w 180975"/>
                  <a:gd name="connsiteY33" fmla="*/ 171450 h 238125"/>
                  <a:gd name="connsiteX34" fmla="*/ 95250 w 180975"/>
                  <a:gd name="connsiteY34" fmla="*/ 161925 h 238125"/>
                  <a:gd name="connsiteX35" fmla="*/ 152400 w 180975"/>
                  <a:gd name="connsiteY35" fmla="*/ 161925 h 238125"/>
                  <a:gd name="connsiteX36" fmla="*/ 152400 w 180975"/>
                  <a:gd name="connsiteY36" fmla="*/ 152400 h 238125"/>
                  <a:gd name="connsiteX37" fmla="*/ 95250 w 180975"/>
                  <a:gd name="connsiteY37" fmla="*/ 152400 h 238125"/>
                  <a:gd name="connsiteX38" fmla="*/ 95250 w 180975"/>
                  <a:gd name="connsiteY38" fmla="*/ 142875 h 238125"/>
                  <a:gd name="connsiteX39" fmla="*/ 152400 w 180975"/>
                  <a:gd name="connsiteY39" fmla="*/ 142875 h 238125"/>
                  <a:gd name="connsiteX40" fmla="*/ 152400 w 180975"/>
                  <a:gd name="connsiteY40" fmla="*/ 114300 h 238125"/>
                  <a:gd name="connsiteX41" fmla="*/ 95250 w 180975"/>
                  <a:gd name="connsiteY41" fmla="*/ 114300 h 238125"/>
                  <a:gd name="connsiteX42" fmla="*/ 95250 w 180975"/>
                  <a:gd name="connsiteY42" fmla="*/ 104775 h 238125"/>
                  <a:gd name="connsiteX43" fmla="*/ 152400 w 180975"/>
                  <a:gd name="connsiteY43" fmla="*/ 104775 h 238125"/>
                  <a:gd name="connsiteX44" fmla="*/ 152400 w 180975"/>
                  <a:gd name="connsiteY44" fmla="*/ 95250 h 238125"/>
                  <a:gd name="connsiteX45" fmla="*/ 95250 w 180975"/>
                  <a:gd name="connsiteY45" fmla="*/ 95250 h 238125"/>
                  <a:gd name="connsiteX46" fmla="*/ 95250 w 180975"/>
                  <a:gd name="connsiteY46" fmla="*/ 85725 h 238125"/>
                  <a:gd name="connsiteX47" fmla="*/ 152400 w 180975"/>
                  <a:gd name="connsiteY47" fmla="*/ 85725 h 238125"/>
                  <a:gd name="connsiteX48" fmla="*/ 152400 w 180975"/>
                  <a:gd name="connsiteY48" fmla="*/ 76200 h 238125"/>
                  <a:gd name="connsiteX49" fmla="*/ 95250 w 180975"/>
                  <a:gd name="connsiteY49" fmla="*/ 76200 h 238125"/>
                  <a:gd name="connsiteX50" fmla="*/ 95250 w 180975"/>
                  <a:gd name="connsiteY50" fmla="*/ 66675 h 238125"/>
                  <a:gd name="connsiteX51" fmla="*/ 152400 w 180975"/>
                  <a:gd name="connsiteY51" fmla="*/ 66675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80975" h="238125" extrusionOk="0">
                    <a:moveTo>
                      <a:pt x="154305" y="0"/>
                    </a:moveTo>
                    <a:lnTo>
                      <a:pt x="154305" y="9525"/>
                    </a:lnTo>
                    <a:cubicBezTo>
                      <a:pt x="154305" y="21050"/>
                      <a:pt x="144923" y="30480"/>
                      <a:pt x="133350" y="30480"/>
                    </a:cubicBezTo>
                    <a:lnTo>
                      <a:pt x="47625" y="30480"/>
                    </a:lnTo>
                    <a:cubicBezTo>
                      <a:pt x="36052" y="30480"/>
                      <a:pt x="26670" y="21050"/>
                      <a:pt x="26670" y="9525"/>
                    </a:cubicBezTo>
                    <a:lnTo>
                      <a:pt x="26670" y="0"/>
                    </a:lnTo>
                    <a:lnTo>
                      <a:pt x="0" y="0"/>
                    </a:lnTo>
                    <a:lnTo>
                      <a:pt x="0" y="238125"/>
                    </a:lnTo>
                    <a:lnTo>
                      <a:pt x="180975" y="238125"/>
                    </a:lnTo>
                    <a:lnTo>
                      <a:pt x="180975" y="0"/>
                    </a:lnTo>
                    <a:close/>
                    <a:moveTo>
                      <a:pt x="76828" y="180403"/>
                    </a:moveTo>
                    <a:lnTo>
                      <a:pt x="66047" y="191072"/>
                    </a:lnTo>
                    <a:lnTo>
                      <a:pt x="52388" y="177451"/>
                    </a:lnTo>
                    <a:lnTo>
                      <a:pt x="38728" y="191072"/>
                    </a:lnTo>
                    <a:lnTo>
                      <a:pt x="27947" y="180403"/>
                    </a:lnTo>
                    <a:lnTo>
                      <a:pt x="41615" y="166688"/>
                    </a:lnTo>
                    <a:lnTo>
                      <a:pt x="27947" y="152972"/>
                    </a:lnTo>
                    <a:lnTo>
                      <a:pt x="38728" y="142303"/>
                    </a:lnTo>
                    <a:lnTo>
                      <a:pt x="52388" y="155924"/>
                    </a:lnTo>
                    <a:lnTo>
                      <a:pt x="66047" y="142303"/>
                    </a:lnTo>
                    <a:lnTo>
                      <a:pt x="76828" y="152972"/>
                    </a:lnTo>
                    <a:lnTo>
                      <a:pt x="63160" y="166688"/>
                    </a:lnTo>
                    <a:close/>
                    <a:moveTo>
                      <a:pt x="42863" y="120396"/>
                    </a:moveTo>
                    <a:lnTo>
                      <a:pt x="23184" y="100679"/>
                    </a:lnTo>
                    <a:lnTo>
                      <a:pt x="33966" y="89915"/>
                    </a:lnTo>
                    <a:lnTo>
                      <a:pt x="42863" y="98774"/>
                    </a:lnTo>
                    <a:lnTo>
                      <a:pt x="70809" y="70865"/>
                    </a:lnTo>
                    <a:lnTo>
                      <a:pt x="81591" y="81629"/>
                    </a:lnTo>
                    <a:close/>
                    <a:moveTo>
                      <a:pt x="152400" y="190500"/>
                    </a:moveTo>
                    <a:lnTo>
                      <a:pt x="95250" y="190500"/>
                    </a:lnTo>
                    <a:lnTo>
                      <a:pt x="95250" y="180975"/>
                    </a:lnTo>
                    <a:lnTo>
                      <a:pt x="152400" y="180975"/>
                    </a:lnTo>
                    <a:close/>
                    <a:moveTo>
                      <a:pt x="152400" y="171450"/>
                    </a:moveTo>
                    <a:lnTo>
                      <a:pt x="95250" y="171450"/>
                    </a:lnTo>
                    <a:lnTo>
                      <a:pt x="95250" y="161925"/>
                    </a:lnTo>
                    <a:lnTo>
                      <a:pt x="152400" y="161925"/>
                    </a:lnTo>
                    <a:close/>
                    <a:moveTo>
                      <a:pt x="152400" y="152400"/>
                    </a:moveTo>
                    <a:lnTo>
                      <a:pt x="95250" y="152400"/>
                    </a:lnTo>
                    <a:lnTo>
                      <a:pt x="95250" y="142875"/>
                    </a:lnTo>
                    <a:lnTo>
                      <a:pt x="152400" y="142875"/>
                    </a:lnTo>
                    <a:close/>
                    <a:moveTo>
                      <a:pt x="152400" y="114300"/>
                    </a:moveTo>
                    <a:lnTo>
                      <a:pt x="95250" y="114300"/>
                    </a:lnTo>
                    <a:lnTo>
                      <a:pt x="95250" y="104775"/>
                    </a:lnTo>
                    <a:lnTo>
                      <a:pt x="152400" y="104775"/>
                    </a:lnTo>
                    <a:close/>
                    <a:moveTo>
                      <a:pt x="152400" y="95250"/>
                    </a:moveTo>
                    <a:lnTo>
                      <a:pt x="95250" y="95250"/>
                    </a:lnTo>
                    <a:lnTo>
                      <a:pt x="95250" y="85725"/>
                    </a:lnTo>
                    <a:lnTo>
                      <a:pt x="152400" y="85725"/>
                    </a:lnTo>
                    <a:close/>
                    <a:moveTo>
                      <a:pt x="152400" y="76200"/>
                    </a:moveTo>
                    <a:lnTo>
                      <a:pt x="95250" y="76200"/>
                    </a:lnTo>
                    <a:lnTo>
                      <a:pt x="95250" y="66675"/>
                    </a:lnTo>
                    <a:lnTo>
                      <a:pt x="152400" y="666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9" name="Freeform: Shape 449">
                <a:extLst>
                  <a:ext uri="{FF2B5EF4-FFF2-40B4-BE49-F238E27FC236}">
                    <a16:creationId xmlns:a16="http://schemas.microsoft.com/office/drawing/2014/main" id="{637A5B2E-42DF-4A1E-97C7-9D6F4D880726}"/>
                  </a:ext>
                </a:extLst>
              </p:cNvPr>
              <p:cNvSpPr/>
              <p:nvPr/>
            </p:nvSpPr>
            <p:spPr bwMode="auto">
              <a:xfrm>
                <a:off x="5440683" y="1060598"/>
                <a:ext cx="104775" cy="57150"/>
              </a:xfrm>
              <a:custGeom>
                <a:avLst/>
                <a:gdLst>
                  <a:gd name="connsiteX0" fmla="*/ 75724 w 104775"/>
                  <a:gd name="connsiteY0" fmla="*/ 28575 h 57150"/>
                  <a:gd name="connsiteX1" fmla="*/ 76200 w 104775"/>
                  <a:gd name="connsiteY1" fmla="*/ 23813 h 57150"/>
                  <a:gd name="connsiteX2" fmla="*/ 52388 w 104775"/>
                  <a:gd name="connsiteY2" fmla="*/ 0 h 57150"/>
                  <a:gd name="connsiteX3" fmla="*/ 28575 w 104775"/>
                  <a:gd name="connsiteY3" fmla="*/ 23813 h 57150"/>
                  <a:gd name="connsiteX4" fmla="*/ 29051 w 104775"/>
                  <a:gd name="connsiteY4" fmla="*/ 28575 h 57150"/>
                  <a:gd name="connsiteX5" fmla="*/ 0 w 104775"/>
                  <a:gd name="connsiteY5" fmla="*/ 28575 h 57150"/>
                  <a:gd name="connsiteX6" fmla="*/ 0 w 104775"/>
                  <a:gd name="connsiteY6" fmla="*/ 47625 h 57150"/>
                  <a:gd name="connsiteX7" fmla="*/ 9525 w 104775"/>
                  <a:gd name="connsiteY7" fmla="*/ 57150 h 57150"/>
                  <a:gd name="connsiteX8" fmla="*/ 95250 w 104775"/>
                  <a:gd name="connsiteY8" fmla="*/ 57150 h 57150"/>
                  <a:gd name="connsiteX9" fmla="*/ 104775 w 104775"/>
                  <a:gd name="connsiteY9" fmla="*/ 47625 h 57150"/>
                  <a:gd name="connsiteX10" fmla="*/ 104775 w 104775"/>
                  <a:gd name="connsiteY10" fmla="*/ 28575 h 57150"/>
                  <a:gd name="connsiteX11" fmla="*/ 52388 w 104775"/>
                  <a:gd name="connsiteY11" fmla="*/ 40005 h 57150"/>
                  <a:gd name="connsiteX12" fmla="*/ 36195 w 104775"/>
                  <a:gd name="connsiteY12" fmla="*/ 23813 h 57150"/>
                  <a:gd name="connsiteX13" fmla="*/ 52388 w 104775"/>
                  <a:gd name="connsiteY13" fmla="*/ 7620 h 57150"/>
                  <a:gd name="connsiteX14" fmla="*/ 68580 w 104775"/>
                  <a:gd name="connsiteY14" fmla="*/ 23813 h 57150"/>
                  <a:gd name="connsiteX15" fmla="*/ 52388 w 104775"/>
                  <a:gd name="connsiteY15" fmla="*/ 4000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775" h="57150" extrusionOk="0">
                    <a:moveTo>
                      <a:pt x="75724" y="28575"/>
                    </a:moveTo>
                    <a:cubicBezTo>
                      <a:pt x="76038" y="27051"/>
                      <a:pt x="76200" y="25432"/>
                      <a:pt x="76200" y="23813"/>
                    </a:cubicBezTo>
                    <a:cubicBezTo>
                      <a:pt x="76200" y="10668"/>
                      <a:pt x="65541" y="0"/>
                      <a:pt x="52388" y="0"/>
                    </a:cubicBezTo>
                    <a:cubicBezTo>
                      <a:pt x="39234" y="0"/>
                      <a:pt x="28575" y="10668"/>
                      <a:pt x="28575" y="23813"/>
                    </a:cubicBezTo>
                    <a:cubicBezTo>
                      <a:pt x="28575" y="25432"/>
                      <a:pt x="28737" y="27051"/>
                      <a:pt x="29051" y="28575"/>
                    </a:cubicBezTo>
                    <a:lnTo>
                      <a:pt x="0" y="28575"/>
                    </a:lnTo>
                    <a:lnTo>
                      <a:pt x="0" y="47625"/>
                    </a:lnTo>
                    <a:cubicBezTo>
                      <a:pt x="0" y="52864"/>
                      <a:pt x="4267" y="57150"/>
                      <a:pt x="9525" y="57150"/>
                    </a:cubicBezTo>
                    <a:lnTo>
                      <a:pt x="95250" y="57150"/>
                    </a:lnTo>
                    <a:cubicBezTo>
                      <a:pt x="100508" y="57150"/>
                      <a:pt x="104775" y="52864"/>
                      <a:pt x="104775" y="47625"/>
                    </a:cubicBezTo>
                    <a:lnTo>
                      <a:pt x="104775" y="28575"/>
                    </a:lnTo>
                    <a:close/>
                    <a:moveTo>
                      <a:pt x="52388" y="40005"/>
                    </a:moveTo>
                    <a:cubicBezTo>
                      <a:pt x="43443" y="40005"/>
                      <a:pt x="36195" y="32765"/>
                      <a:pt x="36195" y="23813"/>
                    </a:cubicBezTo>
                    <a:cubicBezTo>
                      <a:pt x="36195" y="14860"/>
                      <a:pt x="43443" y="7620"/>
                      <a:pt x="52388" y="7620"/>
                    </a:cubicBezTo>
                    <a:cubicBezTo>
                      <a:pt x="61332" y="7620"/>
                      <a:pt x="68580" y="14860"/>
                      <a:pt x="68580" y="23813"/>
                    </a:cubicBezTo>
                    <a:cubicBezTo>
                      <a:pt x="68580" y="32765"/>
                      <a:pt x="61332" y="40005"/>
                      <a:pt x="52388" y="400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0" name="Freeform: Shape 450">
                <a:extLst>
                  <a:ext uri="{FF2B5EF4-FFF2-40B4-BE49-F238E27FC236}">
                    <a16:creationId xmlns:a16="http://schemas.microsoft.com/office/drawing/2014/main" id="{64D1B5F1-8081-49C9-96B1-FF51933A609B}"/>
                  </a:ext>
                </a:extLst>
              </p:cNvPr>
              <p:cNvSpPr/>
              <p:nvPr/>
            </p:nvSpPr>
            <p:spPr bwMode="auto">
              <a:xfrm>
                <a:off x="5307333" y="1022498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11" name="Graphic 52">
            <a:extLst>
              <a:ext uri="{FF2B5EF4-FFF2-40B4-BE49-F238E27FC236}">
                <a16:creationId xmlns:a16="http://schemas.microsoft.com/office/drawing/2014/main" id="{329E30E9-D179-4DF8-93EB-3AA4ADFDD607}"/>
              </a:ext>
            </a:extLst>
          </p:cNvPr>
          <p:cNvGrpSpPr/>
          <p:nvPr/>
        </p:nvGrpSpPr>
        <p:grpSpPr bwMode="auto">
          <a:xfrm>
            <a:off x="11839354" y="6018584"/>
            <a:ext cx="614363" cy="614363"/>
            <a:chOff x="6303934" y="1022497"/>
            <a:chExt cx="409575" cy="409575"/>
          </a:xfrm>
        </p:grpSpPr>
        <p:sp>
          <p:nvSpPr>
            <p:cNvPr id="212" name="Freeform: Shape 454">
              <a:extLst>
                <a:ext uri="{FF2B5EF4-FFF2-40B4-BE49-F238E27FC236}">
                  <a16:creationId xmlns:a16="http://schemas.microsoft.com/office/drawing/2014/main" id="{71ADE37B-C12E-4882-9751-AFCD181E4798}"/>
                </a:ext>
              </a:extLst>
            </p:cNvPr>
            <p:cNvSpPr/>
            <p:nvPr/>
          </p:nvSpPr>
          <p:spPr bwMode="auto">
            <a:xfrm>
              <a:off x="6303934" y="1022497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13" name="Graphic 52">
              <a:extLst>
                <a:ext uri="{FF2B5EF4-FFF2-40B4-BE49-F238E27FC236}">
                  <a16:creationId xmlns:a16="http://schemas.microsoft.com/office/drawing/2014/main" id="{E1996FE7-CE5C-4DCE-A2BB-00E608B85763}"/>
                </a:ext>
              </a:extLst>
            </p:cNvPr>
            <p:cNvGrpSpPr/>
            <p:nvPr/>
          </p:nvGrpSpPr>
          <p:grpSpPr bwMode="auto">
            <a:xfrm>
              <a:off x="6332509" y="1041547"/>
              <a:ext cx="361950" cy="361950"/>
              <a:chOff x="6332509" y="1041547"/>
              <a:chExt cx="361950" cy="361950"/>
            </a:xfrm>
            <a:solidFill>
              <a:srgbClr val="000000"/>
            </a:solidFill>
          </p:grpSpPr>
          <p:sp>
            <p:nvSpPr>
              <p:cNvPr id="214" name="Freeform: Shape 473">
                <a:extLst>
                  <a:ext uri="{FF2B5EF4-FFF2-40B4-BE49-F238E27FC236}">
                    <a16:creationId xmlns:a16="http://schemas.microsoft.com/office/drawing/2014/main" id="{FE830A6C-9772-4ACA-9822-72E935A7DBBD}"/>
                  </a:ext>
                </a:extLst>
              </p:cNvPr>
              <p:cNvSpPr/>
              <p:nvPr/>
            </p:nvSpPr>
            <p:spPr bwMode="auto">
              <a:xfrm>
                <a:off x="6332509" y="1041547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5" name="Freeform: Shape 474">
                <a:extLst>
                  <a:ext uri="{FF2B5EF4-FFF2-40B4-BE49-F238E27FC236}">
                    <a16:creationId xmlns:a16="http://schemas.microsoft.com/office/drawing/2014/main" id="{16C0F474-280B-42BC-81A5-29B89056A904}"/>
                  </a:ext>
                </a:extLst>
              </p:cNvPr>
              <p:cNvSpPr/>
              <p:nvPr/>
            </p:nvSpPr>
            <p:spPr bwMode="auto">
              <a:xfrm>
                <a:off x="6542059" y="1127272"/>
                <a:ext cx="104775" cy="190500"/>
              </a:xfrm>
              <a:custGeom>
                <a:avLst/>
                <a:gdLst>
                  <a:gd name="connsiteX0" fmla="*/ 0 w 104775"/>
                  <a:gd name="connsiteY0" fmla="*/ 0 h 190500"/>
                  <a:gd name="connsiteX1" fmla="*/ 104775 w 104775"/>
                  <a:gd name="connsiteY1" fmla="*/ 0 h 190500"/>
                  <a:gd name="connsiteX2" fmla="*/ 104775 w 104775"/>
                  <a:gd name="connsiteY2" fmla="*/ 190500 h 190500"/>
                  <a:gd name="connsiteX3" fmla="*/ 0 w 104775"/>
                  <a:gd name="connsiteY3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75" h="190500" extrusionOk="0">
                    <a:moveTo>
                      <a:pt x="0" y="0"/>
                    </a:moveTo>
                    <a:lnTo>
                      <a:pt x="104775" y="0"/>
                    </a:lnTo>
                    <a:lnTo>
                      <a:pt x="104775" y="190500"/>
                    </a:lnTo>
                    <a:lnTo>
                      <a:pt x="0" y="19050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6" name="Freeform: Shape 475">
                <a:extLst>
                  <a:ext uri="{FF2B5EF4-FFF2-40B4-BE49-F238E27FC236}">
                    <a16:creationId xmlns:a16="http://schemas.microsoft.com/office/drawing/2014/main" id="{09F4B87F-A82F-4495-8625-2453BDE06591}"/>
                  </a:ext>
                </a:extLst>
              </p:cNvPr>
              <p:cNvSpPr/>
              <p:nvPr/>
            </p:nvSpPr>
            <p:spPr bwMode="auto">
              <a:xfrm>
                <a:off x="6542059" y="11558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7" name="Freeform: Shape 476">
                <a:extLst>
                  <a:ext uri="{FF2B5EF4-FFF2-40B4-BE49-F238E27FC236}">
                    <a16:creationId xmlns:a16="http://schemas.microsoft.com/office/drawing/2014/main" id="{8CCE2045-3BD2-4D56-8E94-337537B42A13}"/>
                  </a:ext>
                </a:extLst>
              </p:cNvPr>
              <p:cNvSpPr/>
              <p:nvPr/>
            </p:nvSpPr>
            <p:spPr bwMode="auto">
              <a:xfrm>
                <a:off x="6589684" y="11558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8" name="Freeform: Shape 477">
                <a:extLst>
                  <a:ext uri="{FF2B5EF4-FFF2-40B4-BE49-F238E27FC236}">
                    <a16:creationId xmlns:a16="http://schemas.microsoft.com/office/drawing/2014/main" id="{00883792-0747-4B22-8A40-7705141881CE}"/>
                  </a:ext>
                </a:extLst>
              </p:cNvPr>
              <p:cNvSpPr/>
              <p:nvPr/>
            </p:nvSpPr>
            <p:spPr bwMode="auto">
              <a:xfrm>
                <a:off x="6542059" y="11939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9" name="Freeform: Shape 478">
                <a:extLst>
                  <a:ext uri="{FF2B5EF4-FFF2-40B4-BE49-F238E27FC236}">
                    <a16:creationId xmlns:a16="http://schemas.microsoft.com/office/drawing/2014/main" id="{E0E95FBC-434F-4524-8D90-7098B5C1C31D}"/>
                  </a:ext>
                </a:extLst>
              </p:cNvPr>
              <p:cNvSpPr/>
              <p:nvPr/>
            </p:nvSpPr>
            <p:spPr bwMode="auto">
              <a:xfrm>
                <a:off x="6589684" y="11939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0" name="Freeform: Shape 479">
                <a:extLst>
                  <a:ext uri="{FF2B5EF4-FFF2-40B4-BE49-F238E27FC236}">
                    <a16:creationId xmlns:a16="http://schemas.microsoft.com/office/drawing/2014/main" id="{EDF19292-2C90-4FC9-9497-1623509A7D7A}"/>
                  </a:ext>
                </a:extLst>
              </p:cNvPr>
              <p:cNvSpPr/>
              <p:nvPr/>
            </p:nvSpPr>
            <p:spPr bwMode="auto">
              <a:xfrm>
                <a:off x="6542059" y="12320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1" name="Freeform: Shape 480">
                <a:extLst>
                  <a:ext uri="{FF2B5EF4-FFF2-40B4-BE49-F238E27FC236}">
                    <a16:creationId xmlns:a16="http://schemas.microsoft.com/office/drawing/2014/main" id="{D4675620-60DA-4092-9261-73CBF94F07B6}"/>
                  </a:ext>
                </a:extLst>
              </p:cNvPr>
              <p:cNvSpPr/>
              <p:nvPr/>
            </p:nvSpPr>
            <p:spPr bwMode="auto">
              <a:xfrm>
                <a:off x="6589684" y="12320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2" name="Freeform: Shape 481">
                <a:extLst>
                  <a:ext uri="{FF2B5EF4-FFF2-40B4-BE49-F238E27FC236}">
                    <a16:creationId xmlns:a16="http://schemas.microsoft.com/office/drawing/2014/main" id="{172B51AB-E3B4-47CD-87EF-D8CFB3BC5C66}"/>
                  </a:ext>
                </a:extLst>
              </p:cNvPr>
              <p:cNvSpPr/>
              <p:nvPr/>
            </p:nvSpPr>
            <p:spPr bwMode="auto">
              <a:xfrm>
                <a:off x="6542059" y="12701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Freeform: Shape 482">
                <a:extLst>
                  <a:ext uri="{FF2B5EF4-FFF2-40B4-BE49-F238E27FC236}">
                    <a16:creationId xmlns:a16="http://schemas.microsoft.com/office/drawing/2014/main" id="{1C0AEE81-A5F3-4E1E-9B70-386CA2E1D85D}"/>
                  </a:ext>
                </a:extLst>
              </p:cNvPr>
              <p:cNvSpPr/>
              <p:nvPr/>
            </p:nvSpPr>
            <p:spPr bwMode="auto">
              <a:xfrm>
                <a:off x="6589684" y="1270147"/>
                <a:ext cx="38100" cy="19050"/>
              </a:xfrm>
              <a:custGeom>
                <a:avLst/>
                <a:gdLst>
                  <a:gd name="connsiteX0" fmla="*/ 0 w 38100"/>
                  <a:gd name="connsiteY0" fmla="*/ 0 h 19050"/>
                  <a:gd name="connsiteX1" fmla="*/ 38100 w 38100"/>
                  <a:gd name="connsiteY1" fmla="*/ 0 h 19050"/>
                  <a:gd name="connsiteX2" fmla="*/ 38100 w 38100"/>
                  <a:gd name="connsiteY2" fmla="*/ 19050 h 19050"/>
                  <a:gd name="connsiteX3" fmla="*/ 0 w 38100"/>
                  <a:gd name="connsiteY3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00" h="19050" extrusionOk="0">
                    <a:moveTo>
                      <a:pt x="0" y="0"/>
                    </a:moveTo>
                    <a:lnTo>
                      <a:pt x="38100" y="0"/>
                    </a:lnTo>
                    <a:lnTo>
                      <a:pt x="38100" y="19050"/>
                    </a:lnTo>
                    <a:lnTo>
                      <a:pt x="0" y="19050"/>
                    </a:lnTo>
                    <a:close/>
                  </a:path>
                </a:pathLst>
              </a:custGeom>
              <a:solidFill>
                <a:srgbClr val="006CE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4" name="Freeform: Shape 483">
                <a:extLst>
                  <a:ext uri="{FF2B5EF4-FFF2-40B4-BE49-F238E27FC236}">
                    <a16:creationId xmlns:a16="http://schemas.microsoft.com/office/drawing/2014/main" id="{38F2FB4F-75C5-435A-974B-3175D4E4F85C}"/>
                  </a:ext>
                </a:extLst>
              </p:cNvPr>
              <p:cNvSpPr/>
              <p:nvPr/>
            </p:nvSpPr>
            <p:spPr bwMode="auto">
              <a:xfrm>
                <a:off x="6389659" y="1098697"/>
                <a:ext cx="142875" cy="247650"/>
              </a:xfrm>
              <a:custGeom>
                <a:avLst/>
                <a:gdLst>
                  <a:gd name="connsiteX0" fmla="*/ 0 w 142875"/>
                  <a:gd name="connsiteY0" fmla="*/ 28575 h 247650"/>
                  <a:gd name="connsiteX1" fmla="*/ 0 w 142875"/>
                  <a:gd name="connsiteY1" fmla="*/ 219075 h 247650"/>
                  <a:gd name="connsiteX2" fmla="*/ 142875 w 142875"/>
                  <a:gd name="connsiteY2" fmla="*/ 247650 h 247650"/>
                  <a:gd name="connsiteX3" fmla="*/ 142875 w 142875"/>
                  <a:gd name="connsiteY3" fmla="*/ 0 h 247650"/>
                  <a:gd name="connsiteX4" fmla="*/ 112795 w 142875"/>
                  <a:gd name="connsiteY4" fmla="*/ 171450 h 247650"/>
                  <a:gd name="connsiteX5" fmla="*/ 87230 w 142875"/>
                  <a:gd name="connsiteY5" fmla="*/ 171450 h 247650"/>
                  <a:gd name="connsiteX6" fmla="*/ 71438 w 142875"/>
                  <a:gd name="connsiteY6" fmla="*/ 145161 h 247650"/>
                  <a:gd name="connsiteX7" fmla="*/ 55645 w 142875"/>
                  <a:gd name="connsiteY7" fmla="*/ 171450 h 247650"/>
                  <a:gd name="connsiteX8" fmla="*/ 30080 w 142875"/>
                  <a:gd name="connsiteY8" fmla="*/ 171450 h 247650"/>
                  <a:gd name="connsiteX9" fmla="*/ 58655 w 142875"/>
                  <a:gd name="connsiteY9" fmla="*/ 123825 h 247650"/>
                  <a:gd name="connsiteX10" fmla="*/ 30080 w 142875"/>
                  <a:gd name="connsiteY10" fmla="*/ 76200 h 247650"/>
                  <a:gd name="connsiteX11" fmla="*/ 55645 w 142875"/>
                  <a:gd name="connsiteY11" fmla="*/ 76200 h 247650"/>
                  <a:gd name="connsiteX12" fmla="*/ 71438 w 142875"/>
                  <a:gd name="connsiteY12" fmla="*/ 102489 h 247650"/>
                  <a:gd name="connsiteX13" fmla="*/ 87230 w 142875"/>
                  <a:gd name="connsiteY13" fmla="*/ 76200 h 247650"/>
                  <a:gd name="connsiteX14" fmla="*/ 112795 w 142875"/>
                  <a:gd name="connsiteY14" fmla="*/ 76200 h 247650"/>
                  <a:gd name="connsiteX15" fmla="*/ 84220 w 142875"/>
                  <a:gd name="connsiteY15" fmla="*/ 123825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875" h="247650" extrusionOk="0">
                    <a:moveTo>
                      <a:pt x="0" y="28575"/>
                    </a:moveTo>
                    <a:lnTo>
                      <a:pt x="0" y="219075"/>
                    </a:lnTo>
                    <a:lnTo>
                      <a:pt x="142875" y="247650"/>
                    </a:lnTo>
                    <a:lnTo>
                      <a:pt x="142875" y="0"/>
                    </a:lnTo>
                    <a:close/>
                    <a:moveTo>
                      <a:pt x="112795" y="171450"/>
                    </a:moveTo>
                    <a:lnTo>
                      <a:pt x="87230" y="171450"/>
                    </a:lnTo>
                    <a:lnTo>
                      <a:pt x="71438" y="145161"/>
                    </a:lnTo>
                    <a:lnTo>
                      <a:pt x="55645" y="171450"/>
                    </a:lnTo>
                    <a:lnTo>
                      <a:pt x="30080" y="171450"/>
                    </a:lnTo>
                    <a:lnTo>
                      <a:pt x="58655" y="123825"/>
                    </a:lnTo>
                    <a:lnTo>
                      <a:pt x="30080" y="76200"/>
                    </a:lnTo>
                    <a:lnTo>
                      <a:pt x="55645" y="76200"/>
                    </a:lnTo>
                    <a:lnTo>
                      <a:pt x="71438" y="102489"/>
                    </a:lnTo>
                    <a:lnTo>
                      <a:pt x="87230" y="76200"/>
                    </a:lnTo>
                    <a:lnTo>
                      <a:pt x="112795" y="76200"/>
                    </a:lnTo>
                    <a:lnTo>
                      <a:pt x="84220" y="1238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25" name="Graphic 53">
            <a:extLst>
              <a:ext uri="{FF2B5EF4-FFF2-40B4-BE49-F238E27FC236}">
                <a16:creationId xmlns:a16="http://schemas.microsoft.com/office/drawing/2014/main" id="{D3AA27A3-1224-4793-AB94-B528FF2481EE}"/>
              </a:ext>
            </a:extLst>
          </p:cNvPr>
          <p:cNvGrpSpPr/>
          <p:nvPr/>
        </p:nvGrpSpPr>
        <p:grpSpPr bwMode="auto">
          <a:xfrm>
            <a:off x="13504009" y="6018584"/>
            <a:ext cx="614363" cy="614363"/>
            <a:chOff x="7276885" y="1022495"/>
            <a:chExt cx="409575" cy="409575"/>
          </a:xfrm>
        </p:grpSpPr>
        <p:sp>
          <p:nvSpPr>
            <p:cNvPr id="226" name="Freeform: Shape 485">
              <a:extLst>
                <a:ext uri="{FF2B5EF4-FFF2-40B4-BE49-F238E27FC236}">
                  <a16:creationId xmlns:a16="http://schemas.microsoft.com/office/drawing/2014/main" id="{FDBB7D18-D7BA-4D55-AFC8-34C947222AA9}"/>
                </a:ext>
              </a:extLst>
            </p:cNvPr>
            <p:cNvSpPr/>
            <p:nvPr/>
          </p:nvSpPr>
          <p:spPr bwMode="auto">
            <a:xfrm>
              <a:off x="7276885" y="1022495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27" name="Graphic 53">
              <a:extLst>
                <a:ext uri="{FF2B5EF4-FFF2-40B4-BE49-F238E27FC236}">
                  <a16:creationId xmlns:a16="http://schemas.microsoft.com/office/drawing/2014/main" id="{812BA2AC-D82E-4283-A744-F24D95547132}"/>
                </a:ext>
              </a:extLst>
            </p:cNvPr>
            <p:cNvGrpSpPr/>
            <p:nvPr/>
          </p:nvGrpSpPr>
          <p:grpSpPr bwMode="auto">
            <a:xfrm>
              <a:off x="7305460" y="1032021"/>
              <a:ext cx="361950" cy="361950"/>
              <a:chOff x="7305460" y="1032021"/>
              <a:chExt cx="361950" cy="361950"/>
            </a:xfrm>
            <a:solidFill>
              <a:srgbClr val="000000"/>
            </a:solidFill>
          </p:grpSpPr>
          <p:sp>
            <p:nvSpPr>
              <p:cNvPr id="228" name="Freeform: Shape 488">
                <a:extLst>
                  <a:ext uri="{FF2B5EF4-FFF2-40B4-BE49-F238E27FC236}">
                    <a16:creationId xmlns:a16="http://schemas.microsoft.com/office/drawing/2014/main" id="{C7F7A5C8-1125-400F-9227-AFD642A9DCE1}"/>
                  </a:ext>
                </a:extLst>
              </p:cNvPr>
              <p:cNvSpPr/>
              <p:nvPr/>
            </p:nvSpPr>
            <p:spPr bwMode="auto">
              <a:xfrm>
                <a:off x="7305460" y="1032021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229" name="Graphic 53">
                <a:extLst>
                  <a:ext uri="{FF2B5EF4-FFF2-40B4-BE49-F238E27FC236}">
                    <a16:creationId xmlns:a16="http://schemas.microsoft.com/office/drawing/2014/main" id="{DA4A43C8-645D-4F35-AA24-11ADE54F3BAA}"/>
                  </a:ext>
                </a:extLst>
              </p:cNvPr>
              <p:cNvGrpSpPr/>
              <p:nvPr/>
            </p:nvGrpSpPr>
            <p:grpSpPr bwMode="auto">
              <a:xfrm>
                <a:off x="7381660" y="1108221"/>
                <a:ext cx="209550" cy="209550"/>
                <a:chOff x="7381660" y="1108221"/>
                <a:chExt cx="209550" cy="209550"/>
              </a:xfrm>
              <a:solidFill>
                <a:srgbClr val="FFFFFF"/>
              </a:solidFill>
            </p:grpSpPr>
            <p:sp>
              <p:nvSpPr>
                <p:cNvPr id="230" name="Freeform: Shape 490">
                  <a:extLst>
                    <a:ext uri="{FF2B5EF4-FFF2-40B4-BE49-F238E27FC236}">
                      <a16:creationId xmlns:a16="http://schemas.microsoft.com/office/drawing/2014/main" id="{14413757-F8FA-44DC-A7C0-FFA9CF2B1A75}"/>
                    </a:ext>
                  </a:extLst>
                </p:cNvPr>
                <p:cNvSpPr/>
                <p:nvPr/>
              </p:nvSpPr>
              <p:spPr bwMode="auto">
                <a:xfrm>
                  <a:off x="7381660" y="1222521"/>
                  <a:ext cx="57150" cy="95250"/>
                </a:xfrm>
                <a:custGeom>
                  <a:avLst/>
                  <a:gdLst>
                    <a:gd name="connsiteX0" fmla="*/ 0 w 57150"/>
                    <a:gd name="connsiteY0" fmla="*/ 0 h 95250"/>
                    <a:gd name="connsiteX1" fmla="*/ 57150 w 57150"/>
                    <a:gd name="connsiteY1" fmla="*/ 0 h 95250"/>
                    <a:gd name="connsiteX2" fmla="*/ 57150 w 57150"/>
                    <a:gd name="connsiteY2" fmla="*/ 95250 h 95250"/>
                    <a:gd name="connsiteX3" fmla="*/ 0 w 57150"/>
                    <a:gd name="connsiteY3" fmla="*/ 9525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95250" extrusionOk="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95250"/>
                      </a:lnTo>
                      <a:lnTo>
                        <a:pt x="0" y="952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31" name="Freeform: Shape 491">
                  <a:extLst>
                    <a:ext uri="{FF2B5EF4-FFF2-40B4-BE49-F238E27FC236}">
                      <a16:creationId xmlns:a16="http://schemas.microsoft.com/office/drawing/2014/main" id="{B10A3A3F-2A26-4D5F-BC77-413C748B0D1B}"/>
                    </a:ext>
                  </a:extLst>
                </p:cNvPr>
                <p:cNvSpPr/>
                <p:nvPr/>
              </p:nvSpPr>
              <p:spPr bwMode="auto">
                <a:xfrm>
                  <a:off x="7457860" y="1165371"/>
                  <a:ext cx="57150" cy="152400"/>
                </a:xfrm>
                <a:custGeom>
                  <a:avLst/>
                  <a:gdLst>
                    <a:gd name="connsiteX0" fmla="*/ 0 w 57150"/>
                    <a:gd name="connsiteY0" fmla="*/ 0 h 152400"/>
                    <a:gd name="connsiteX1" fmla="*/ 57150 w 57150"/>
                    <a:gd name="connsiteY1" fmla="*/ 0 h 152400"/>
                    <a:gd name="connsiteX2" fmla="*/ 57150 w 57150"/>
                    <a:gd name="connsiteY2" fmla="*/ 152400 h 152400"/>
                    <a:gd name="connsiteX3" fmla="*/ 0 w 57150"/>
                    <a:gd name="connsiteY3" fmla="*/ 1524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152400" extrusionOk="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152400"/>
                      </a:lnTo>
                      <a:lnTo>
                        <a:pt x="0" y="152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32" name="Freeform: Shape 492">
                  <a:extLst>
                    <a:ext uri="{FF2B5EF4-FFF2-40B4-BE49-F238E27FC236}">
                      <a16:creationId xmlns:a16="http://schemas.microsoft.com/office/drawing/2014/main" id="{C842463B-897D-4EEF-B757-BA9FB4F0BB0D}"/>
                    </a:ext>
                  </a:extLst>
                </p:cNvPr>
                <p:cNvSpPr/>
                <p:nvPr/>
              </p:nvSpPr>
              <p:spPr bwMode="auto">
                <a:xfrm>
                  <a:off x="7534060" y="1108221"/>
                  <a:ext cx="57150" cy="209550"/>
                </a:xfrm>
                <a:custGeom>
                  <a:avLst/>
                  <a:gdLst>
                    <a:gd name="connsiteX0" fmla="*/ 0 w 57150"/>
                    <a:gd name="connsiteY0" fmla="*/ 0 h 209550"/>
                    <a:gd name="connsiteX1" fmla="*/ 57150 w 57150"/>
                    <a:gd name="connsiteY1" fmla="*/ 0 h 209550"/>
                    <a:gd name="connsiteX2" fmla="*/ 57150 w 57150"/>
                    <a:gd name="connsiteY2" fmla="*/ 209550 h 209550"/>
                    <a:gd name="connsiteX3" fmla="*/ 0 w 57150"/>
                    <a:gd name="connsiteY3" fmla="*/ 209550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209550" extrusionOk="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209550"/>
                      </a:lnTo>
                      <a:lnTo>
                        <a:pt x="0" y="2095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</p:grpSp>
      <p:grpSp>
        <p:nvGrpSpPr>
          <p:cNvPr id="233" name="Graphic 54">
            <a:extLst>
              <a:ext uri="{FF2B5EF4-FFF2-40B4-BE49-F238E27FC236}">
                <a16:creationId xmlns:a16="http://schemas.microsoft.com/office/drawing/2014/main" id="{B6D01482-9909-488D-9F94-480BEF62BDB1}"/>
              </a:ext>
            </a:extLst>
          </p:cNvPr>
          <p:cNvGrpSpPr/>
          <p:nvPr/>
        </p:nvGrpSpPr>
        <p:grpSpPr bwMode="auto">
          <a:xfrm>
            <a:off x="15242779" y="6018584"/>
            <a:ext cx="614363" cy="614363"/>
            <a:chOff x="8206577" y="1012971"/>
            <a:chExt cx="409575" cy="409575"/>
          </a:xfrm>
        </p:grpSpPr>
        <p:sp>
          <p:nvSpPr>
            <p:cNvPr id="234" name="Freeform: Shape 494">
              <a:extLst>
                <a:ext uri="{FF2B5EF4-FFF2-40B4-BE49-F238E27FC236}">
                  <a16:creationId xmlns:a16="http://schemas.microsoft.com/office/drawing/2014/main" id="{84663612-952B-4C82-B4D2-89B39A90E932}"/>
                </a:ext>
              </a:extLst>
            </p:cNvPr>
            <p:cNvSpPr/>
            <p:nvPr/>
          </p:nvSpPr>
          <p:spPr bwMode="auto">
            <a:xfrm>
              <a:off x="8206577" y="1012971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35" name="Graphic 54">
              <a:extLst>
                <a:ext uri="{FF2B5EF4-FFF2-40B4-BE49-F238E27FC236}">
                  <a16:creationId xmlns:a16="http://schemas.microsoft.com/office/drawing/2014/main" id="{0A867A92-1096-4A5E-8972-164864867FC7}"/>
                </a:ext>
              </a:extLst>
            </p:cNvPr>
            <p:cNvGrpSpPr/>
            <p:nvPr/>
          </p:nvGrpSpPr>
          <p:grpSpPr bwMode="auto">
            <a:xfrm>
              <a:off x="8282777" y="1089171"/>
              <a:ext cx="257175" cy="257175"/>
              <a:chOff x="8282777" y="1089171"/>
              <a:chExt cx="257175" cy="257175"/>
            </a:xfrm>
            <a:solidFill>
              <a:srgbClr val="000000"/>
            </a:solidFill>
          </p:grpSpPr>
          <p:sp>
            <p:nvSpPr>
              <p:cNvPr id="236" name="Freeform: Shape 501">
                <a:extLst>
                  <a:ext uri="{FF2B5EF4-FFF2-40B4-BE49-F238E27FC236}">
                    <a16:creationId xmlns:a16="http://schemas.microsoft.com/office/drawing/2014/main" id="{A36DA228-DA1E-4459-97DB-01B3D237DEC5}"/>
                  </a:ext>
                </a:extLst>
              </p:cNvPr>
              <p:cNvSpPr/>
              <p:nvPr/>
            </p:nvSpPr>
            <p:spPr bwMode="auto">
              <a:xfrm>
                <a:off x="8310866" y="1104734"/>
                <a:ext cx="213525" cy="226055"/>
              </a:xfrm>
              <a:custGeom>
                <a:avLst/>
                <a:gdLst>
                  <a:gd name="connsiteX0" fmla="*/ 19050 w 213525"/>
                  <a:gd name="connsiteY0" fmla="*/ 19050 h 226055"/>
                  <a:gd name="connsiteX1" fmla="*/ 19050 w 213525"/>
                  <a:gd name="connsiteY1" fmla="*/ 44111 h 226055"/>
                  <a:gd name="connsiteX2" fmla="*/ 94232 w 213525"/>
                  <a:gd name="connsiteY2" fmla="*/ 119293 h 226055"/>
                  <a:gd name="connsiteX3" fmla="*/ 94232 w 213525"/>
                  <a:gd name="connsiteY3" fmla="*/ 207006 h 226055"/>
                  <a:gd name="connsiteX4" fmla="*/ 119293 w 213525"/>
                  <a:gd name="connsiteY4" fmla="*/ 207006 h 226055"/>
                  <a:gd name="connsiteX5" fmla="*/ 119293 w 213525"/>
                  <a:gd name="connsiteY5" fmla="*/ 119293 h 226055"/>
                  <a:gd name="connsiteX6" fmla="*/ 194476 w 213525"/>
                  <a:gd name="connsiteY6" fmla="*/ 44111 h 226055"/>
                  <a:gd name="connsiteX7" fmla="*/ 194476 w 213525"/>
                  <a:gd name="connsiteY7" fmla="*/ 19050 h 226055"/>
                  <a:gd name="connsiteX8" fmla="*/ 19050 w 213525"/>
                  <a:gd name="connsiteY8" fmla="*/ 19050 h 226055"/>
                  <a:gd name="connsiteX9" fmla="*/ 0 w 213525"/>
                  <a:gd name="connsiteY9" fmla="*/ 0 h 226055"/>
                  <a:gd name="connsiteX10" fmla="*/ 19050 w 213525"/>
                  <a:gd name="connsiteY10" fmla="*/ 0 h 226055"/>
                  <a:gd name="connsiteX11" fmla="*/ 194476 w 213525"/>
                  <a:gd name="connsiteY11" fmla="*/ 0 h 226055"/>
                  <a:gd name="connsiteX12" fmla="*/ 213526 w 213525"/>
                  <a:gd name="connsiteY12" fmla="*/ 0 h 226055"/>
                  <a:gd name="connsiteX13" fmla="*/ 213526 w 213525"/>
                  <a:gd name="connsiteY13" fmla="*/ 19050 h 226055"/>
                  <a:gd name="connsiteX14" fmla="*/ 213526 w 213525"/>
                  <a:gd name="connsiteY14" fmla="*/ 44111 h 226055"/>
                  <a:gd name="connsiteX15" fmla="*/ 213526 w 213525"/>
                  <a:gd name="connsiteY15" fmla="*/ 52002 h 226055"/>
                  <a:gd name="connsiteX16" fmla="*/ 207946 w 213525"/>
                  <a:gd name="connsiteY16" fmla="*/ 57581 h 226055"/>
                  <a:gd name="connsiteX17" fmla="*/ 138343 w 213525"/>
                  <a:gd name="connsiteY17" fmla="*/ 127184 h 226055"/>
                  <a:gd name="connsiteX18" fmla="*/ 138343 w 213525"/>
                  <a:gd name="connsiteY18" fmla="*/ 207006 h 226055"/>
                  <a:gd name="connsiteX19" fmla="*/ 138343 w 213525"/>
                  <a:gd name="connsiteY19" fmla="*/ 226056 h 226055"/>
                  <a:gd name="connsiteX20" fmla="*/ 119293 w 213525"/>
                  <a:gd name="connsiteY20" fmla="*/ 226056 h 226055"/>
                  <a:gd name="connsiteX21" fmla="*/ 94232 w 213525"/>
                  <a:gd name="connsiteY21" fmla="*/ 226056 h 226055"/>
                  <a:gd name="connsiteX22" fmla="*/ 75182 w 213525"/>
                  <a:gd name="connsiteY22" fmla="*/ 226056 h 226055"/>
                  <a:gd name="connsiteX23" fmla="*/ 75182 w 213525"/>
                  <a:gd name="connsiteY23" fmla="*/ 207006 h 226055"/>
                  <a:gd name="connsiteX24" fmla="*/ 75182 w 213525"/>
                  <a:gd name="connsiteY24" fmla="*/ 127184 h 226055"/>
                  <a:gd name="connsiteX25" fmla="*/ 5580 w 213525"/>
                  <a:gd name="connsiteY25" fmla="*/ 57581 h 226055"/>
                  <a:gd name="connsiteX26" fmla="*/ 0 w 213525"/>
                  <a:gd name="connsiteY26" fmla="*/ 52002 h 226055"/>
                  <a:gd name="connsiteX27" fmla="*/ 0 w 213525"/>
                  <a:gd name="connsiteY27" fmla="*/ 44111 h 226055"/>
                  <a:gd name="connsiteX28" fmla="*/ 0 w 213525"/>
                  <a:gd name="connsiteY28" fmla="*/ 19050 h 226055"/>
                  <a:gd name="connsiteX29" fmla="*/ 0 w 213525"/>
                  <a:gd name="connsiteY29" fmla="*/ 0 h 22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3525" h="226055" extrusionOk="0">
                    <a:moveTo>
                      <a:pt x="19050" y="19050"/>
                    </a:moveTo>
                    <a:lnTo>
                      <a:pt x="19050" y="44111"/>
                    </a:lnTo>
                    <a:lnTo>
                      <a:pt x="94232" y="119293"/>
                    </a:lnTo>
                    <a:lnTo>
                      <a:pt x="94232" y="207006"/>
                    </a:lnTo>
                    <a:lnTo>
                      <a:pt x="119293" y="207006"/>
                    </a:lnTo>
                    <a:lnTo>
                      <a:pt x="119293" y="119293"/>
                    </a:lnTo>
                    <a:lnTo>
                      <a:pt x="194476" y="44111"/>
                    </a:lnTo>
                    <a:lnTo>
                      <a:pt x="194476" y="19050"/>
                    </a:lnTo>
                    <a:lnTo>
                      <a:pt x="19050" y="19050"/>
                    </a:lnTo>
                    <a:moveTo>
                      <a:pt x="0" y="0"/>
                    </a:moveTo>
                    <a:lnTo>
                      <a:pt x="19050" y="0"/>
                    </a:lnTo>
                    <a:lnTo>
                      <a:pt x="194476" y="0"/>
                    </a:lnTo>
                    <a:lnTo>
                      <a:pt x="213526" y="0"/>
                    </a:lnTo>
                    <a:lnTo>
                      <a:pt x="213526" y="19050"/>
                    </a:lnTo>
                    <a:lnTo>
                      <a:pt x="213526" y="44111"/>
                    </a:lnTo>
                    <a:lnTo>
                      <a:pt x="213526" y="52002"/>
                    </a:lnTo>
                    <a:lnTo>
                      <a:pt x="207946" y="57581"/>
                    </a:lnTo>
                    <a:lnTo>
                      <a:pt x="138343" y="127184"/>
                    </a:lnTo>
                    <a:lnTo>
                      <a:pt x="138343" y="207006"/>
                    </a:lnTo>
                    <a:lnTo>
                      <a:pt x="138343" y="226056"/>
                    </a:lnTo>
                    <a:lnTo>
                      <a:pt x="119293" y="226056"/>
                    </a:lnTo>
                    <a:lnTo>
                      <a:pt x="94232" y="226056"/>
                    </a:lnTo>
                    <a:lnTo>
                      <a:pt x="75182" y="226056"/>
                    </a:lnTo>
                    <a:lnTo>
                      <a:pt x="75182" y="207006"/>
                    </a:lnTo>
                    <a:lnTo>
                      <a:pt x="75182" y="127184"/>
                    </a:lnTo>
                    <a:lnTo>
                      <a:pt x="5580" y="57581"/>
                    </a:lnTo>
                    <a:lnTo>
                      <a:pt x="0" y="52002"/>
                    </a:lnTo>
                    <a:lnTo>
                      <a:pt x="0" y="44111"/>
                    </a:lnTo>
                    <a:lnTo>
                      <a:pt x="0" y="19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7" name="Freeform: Shape 505">
                <a:extLst>
                  <a:ext uri="{FF2B5EF4-FFF2-40B4-BE49-F238E27FC236}">
                    <a16:creationId xmlns:a16="http://schemas.microsoft.com/office/drawing/2014/main" id="{30BCEDF0-7E49-4138-9074-FB3C849E9545}"/>
                  </a:ext>
                </a:extLst>
              </p:cNvPr>
              <p:cNvSpPr/>
              <p:nvPr/>
            </p:nvSpPr>
            <p:spPr bwMode="auto">
              <a:xfrm>
                <a:off x="8282777" y="1089171"/>
                <a:ext cx="257175" cy="257175"/>
              </a:xfrm>
              <a:custGeom>
                <a:avLst/>
                <a:gdLst>
                  <a:gd name="connsiteX0" fmla="*/ 0 w 257175"/>
                  <a:gd name="connsiteY0" fmla="*/ 0 h 257175"/>
                  <a:gd name="connsiteX1" fmla="*/ 257175 w 257175"/>
                  <a:gd name="connsiteY1" fmla="*/ 0 h 257175"/>
                  <a:gd name="connsiteX2" fmla="*/ 257175 w 257175"/>
                  <a:gd name="connsiteY2" fmla="*/ 257175 h 257175"/>
                  <a:gd name="connsiteX3" fmla="*/ 0 w 257175"/>
                  <a:gd name="connsiteY3" fmla="*/ 257175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75" h="257175" extrusionOk="0">
                    <a:moveTo>
                      <a:pt x="0" y="0"/>
                    </a:moveTo>
                    <a:lnTo>
                      <a:pt x="257175" y="0"/>
                    </a:lnTo>
                    <a:lnTo>
                      <a:pt x="257175" y="257175"/>
                    </a:lnTo>
                    <a:lnTo>
                      <a:pt x="0" y="257175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38" name="Graphic 463">
            <a:extLst>
              <a:ext uri="{FF2B5EF4-FFF2-40B4-BE49-F238E27FC236}">
                <a16:creationId xmlns:a16="http://schemas.microsoft.com/office/drawing/2014/main" id="{47BE20B9-D443-44F7-9F5E-0F086833C5D1}"/>
              </a:ext>
            </a:extLst>
          </p:cNvPr>
          <p:cNvGrpSpPr/>
          <p:nvPr/>
        </p:nvGrpSpPr>
        <p:grpSpPr bwMode="auto">
          <a:xfrm>
            <a:off x="9657244" y="3825821"/>
            <a:ext cx="614363" cy="614363"/>
            <a:chOff x="4259412" y="3485405"/>
            <a:chExt cx="409575" cy="409575"/>
          </a:xfrm>
        </p:grpSpPr>
        <p:sp>
          <p:nvSpPr>
            <p:cNvPr id="239" name="Freeform: Shape 508">
              <a:extLst>
                <a:ext uri="{FF2B5EF4-FFF2-40B4-BE49-F238E27FC236}">
                  <a16:creationId xmlns:a16="http://schemas.microsoft.com/office/drawing/2014/main" id="{B66E9D5B-A9FB-4733-B07A-45E588F31AA8}"/>
                </a:ext>
              </a:extLst>
            </p:cNvPr>
            <p:cNvSpPr/>
            <p:nvPr/>
          </p:nvSpPr>
          <p:spPr bwMode="auto">
            <a:xfrm>
              <a:off x="4259412" y="3485405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40" name="Graphic 463">
              <a:extLst>
                <a:ext uri="{FF2B5EF4-FFF2-40B4-BE49-F238E27FC236}">
                  <a16:creationId xmlns:a16="http://schemas.microsoft.com/office/drawing/2014/main" id="{0E27D2D0-D127-44F6-BFE9-1E2069B7865D}"/>
                </a:ext>
              </a:extLst>
            </p:cNvPr>
            <p:cNvGrpSpPr/>
            <p:nvPr/>
          </p:nvGrpSpPr>
          <p:grpSpPr bwMode="auto">
            <a:xfrm>
              <a:off x="4345137" y="3571130"/>
              <a:ext cx="238125" cy="190500"/>
              <a:chOff x="4345137" y="3571130"/>
              <a:chExt cx="238125" cy="190500"/>
            </a:xfrm>
            <a:solidFill>
              <a:srgbClr val="FFFFFF"/>
            </a:solidFill>
          </p:grpSpPr>
          <p:sp>
            <p:nvSpPr>
              <p:cNvPr id="241" name="Freeform: Shape 63">
                <a:extLst>
                  <a:ext uri="{FF2B5EF4-FFF2-40B4-BE49-F238E27FC236}">
                    <a16:creationId xmlns:a16="http://schemas.microsoft.com/office/drawing/2014/main" id="{48EEFF05-BC28-4CE9-8F3A-CA32CB42C286}"/>
                  </a:ext>
                </a:extLst>
              </p:cNvPr>
              <p:cNvSpPr/>
              <p:nvPr/>
            </p:nvSpPr>
            <p:spPr bwMode="auto">
              <a:xfrm>
                <a:off x="4378474" y="3702574"/>
                <a:ext cx="71437" cy="59055"/>
              </a:xfrm>
              <a:custGeom>
                <a:avLst/>
                <a:gdLst>
                  <a:gd name="connsiteX0" fmla="*/ 0 w 71437"/>
                  <a:gd name="connsiteY0" fmla="*/ 0 h 59055"/>
                  <a:gd name="connsiteX1" fmla="*/ 14288 w 71437"/>
                  <a:gd name="connsiteY1" fmla="*/ 59055 h 59055"/>
                  <a:gd name="connsiteX2" fmla="*/ 71438 w 71437"/>
                  <a:gd name="connsiteY2" fmla="*/ 59055 h 59055"/>
                  <a:gd name="connsiteX3" fmla="*/ 42863 w 71437"/>
                  <a:gd name="connsiteY3" fmla="*/ 11430 h 59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437" h="59055" extrusionOk="0">
                    <a:moveTo>
                      <a:pt x="0" y="0"/>
                    </a:moveTo>
                    <a:lnTo>
                      <a:pt x="14288" y="59055"/>
                    </a:lnTo>
                    <a:lnTo>
                      <a:pt x="71438" y="59055"/>
                    </a:lnTo>
                    <a:lnTo>
                      <a:pt x="42863" y="1143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2" name="Freeform: Shape 64">
                <a:extLst>
                  <a:ext uri="{FF2B5EF4-FFF2-40B4-BE49-F238E27FC236}">
                    <a16:creationId xmlns:a16="http://schemas.microsoft.com/office/drawing/2014/main" id="{3E88B238-7D1C-4E35-8862-0D4A69B72B80}"/>
                  </a:ext>
                </a:extLst>
              </p:cNvPr>
              <p:cNvSpPr/>
              <p:nvPr/>
            </p:nvSpPr>
            <p:spPr bwMode="auto">
              <a:xfrm>
                <a:off x="4383237" y="3571130"/>
                <a:ext cx="200025" cy="171450"/>
              </a:xfrm>
              <a:custGeom>
                <a:avLst/>
                <a:gdLst>
                  <a:gd name="connsiteX0" fmla="*/ 0 w 200025"/>
                  <a:gd name="connsiteY0" fmla="*/ 65723 h 171450"/>
                  <a:gd name="connsiteX1" fmla="*/ 0 w 200025"/>
                  <a:gd name="connsiteY1" fmla="*/ 114300 h 171450"/>
                  <a:gd name="connsiteX2" fmla="*/ 200025 w 200025"/>
                  <a:gd name="connsiteY2" fmla="*/ 171450 h 171450"/>
                  <a:gd name="connsiteX3" fmla="*/ 200025 w 200025"/>
                  <a:gd name="connsiteY3" fmla="*/ 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025" h="171450" extrusionOk="0">
                    <a:moveTo>
                      <a:pt x="0" y="65723"/>
                    </a:moveTo>
                    <a:lnTo>
                      <a:pt x="0" y="114300"/>
                    </a:lnTo>
                    <a:lnTo>
                      <a:pt x="200025" y="171450"/>
                    </a:lnTo>
                    <a:lnTo>
                      <a:pt x="2000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3" name="Freeform: Shape 65">
                <a:extLst>
                  <a:ext uri="{FF2B5EF4-FFF2-40B4-BE49-F238E27FC236}">
                    <a16:creationId xmlns:a16="http://schemas.microsoft.com/office/drawing/2014/main" id="{647C6574-292C-41C9-A844-DC1C8BACB663}"/>
                  </a:ext>
                </a:extLst>
              </p:cNvPr>
              <p:cNvSpPr/>
              <p:nvPr/>
            </p:nvSpPr>
            <p:spPr bwMode="auto">
              <a:xfrm>
                <a:off x="4345137" y="3638757"/>
                <a:ext cx="28575" cy="44767"/>
              </a:xfrm>
              <a:custGeom>
                <a:avLst/>
                <a:gdLst>
                  <a:gd name="connsiteX0" fmla="*/ 28575 w 28575"/>
                  <a:gd name="connsiteY0" fmla="*/ 0 h 44767"/>
                  <a:gd name="connsiteX1" fmla="*/ 0 w 28575"/>
                  <a:gd name="connsiteY1" fmla="*/ 8572 h 44767"/>
                  <a:gd name="connsiteX2" fmla="*/ 0 w 28575"/>
                  <a:gd name="connsiteY2" fmla="*/ 37147 h 44767"/>
                  <a:gd name="connsiteX3" fmla="*/ 28575 w 28575"/>
                  <a:gd name="connsiteY3" fmla="*/ 44767 h 44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575" h="44767" extrusionOk="0">
                    <a:moveTo>
                      <a:pt x="28575" y="0"/>
                    </a:moveTo>
                    <a:lnTo>
                      <a:pt x="0" y="8572"/>
                    </a:lnTo>
                    <a:lnTo>
                      <a:pt x="0" y="37147"/>
                    </a:lnTo>
                    <a:lnTo>
                      <a:pt x="28575" y="44767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44" name="Graphic 465">
            <a:extLst>
              <a:ext uri="{FF2B5EF4-FFF2-40B4-BE49-F238E27FC236}">
                <a16:creationId xmlns:a16="http://schemas.microsoft.com/office/drawing/2014/main" id="{C4426829-906B-4A8B-9E8D-B894BA71F648}"/>
              </a:ext>
            </a:extLst>
          </p:cNvPr>
          <p:cNvGrpSpPr/>
          <p:nvPr/>
        </p:nvGrpSpPr>
        <p:grpSpPr bwMode="auto">
          <a:xfrm>
            <a:off x="11624672" y="3825821"/>
            <a:ext cx="614363" cy="614363"/>
            <a:chOff x="6280214" y="3490649"/>
            <a:chExt cx="409575" cy="409575"/>
          </a:xfrm>
        </p:grpSpPr>
        <p:sp>
          <p:nvSpPr>
            <p:cNvPr id="245" name="Freeform: Shape 83">
              <a:extLst>
                <a:ext uri="{FF2B5EF4-FFF2-40B4-BE49-F238E27FC236}">
                  <a16:creationId xmlns:a16="http://schemas.microsoft.com/office/drawing/2014/main" id="{966C6074-3623-4641-B58D-2DF091F8ACAA}"/>
                </a:ext>
              </a:extLst>
            </p:cNvPr>
            <p:cNvSpPr/>
            <p:nvPr/>
          </p:nvSpPr>
          <p:spPr bwMode="auto">
            <a:xfrm>
              <a:off x="6280214" y="3490649"/>
              <a:ext cx="409575" cy="409575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46" name="Graphic 465">
              <a:extLst>
                <a:ext uri="{FF2B5EF4-FFF2-40B4-BE49-F238E27FC236}">
                  <a16:creationId xmlns:a16="http://schemas.microsoft.com/office/drawing/2014/main" id="{95D1172F-1707-4DD6-8D05-FC275EAC4B27}"/>
                </a:ext>
              </a:extLst>
            </p:cNvPr>
            <p:cNvGrpSpPr/>
            <p:nvPr/>
          </p:nvGrpSpPr>
          <p:grpSpPr bwMode="auto">
            <a:xfrm>
              <a:off x="6308789" y="3509699"/>
              <a:ext cx="361950" cy="361950"/>
              <a:chOff x="6308789" y="3509699"/>
              <a:chExt cx="361950" cy="361950"/>
            </a:xfrm>
            <a:solidFill>
              <a:srgbClr val="000000"/>
            </a:solidFill>
          </p:grpSpPr>
          <p:sp>
            <p:nvSpPr>
              <p:cNvPr id="247" name="Freeform: Shape 86">
                <a:extLst>
                  <a:ext uri="{FF2B5EF4-FFF2-40B4-BE49-F238E27FC236}">
                    <a16:creationId xmlns:a16="http://schemas.microsoft.com/office/drawing/2014/main" id="{C6C7EA54-E859-4A1A-B9D6-B77D8D2DF146}"/>
                  </a:ext>
                </a:extLst>
              </p:cNvPr>
              <p:cNvSpPr/>
              <p:nvPr/>
            </p:nvSpPr>
            <p:spPr bwMode="auto">
              <a:xfrm>
                <a:off x="6405944" y="3690674"/>
                <a:ext cx="174307" cy="47625"/>
              </a:xfrm>
              <a:custGeom>
                <a:avLst/>
                <a:gdLst>
                  <a:gd name="connsiteX0" fmla="*/ 21907 w 174307"/>
                  <a:gd name="connsiteY0" fmla="*/ 47625 h 47625"/>
                  <a:gd name="connsiteX1" fmla="*/ 154305 w 174307"/>
                  <a:gd name="connsiteY1" fmla="*/ 47625 h 47625"/>
                  <a:gd name="connsiteX2" fmla="*/ 174307 w 174307"/>
                  <a:gd name="connsiteY2" fmla="*/ 0 h 47625"/>
                  <a:gd name="connsiteX3" fmla="*/ 0 w 174307"/>
                  <a:gd name="connsiteY3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07" h="47625" extrusionOk="0">
                    <a:moveTo>
                      <a:pt x="21907" y="47625"/>
                    </a:moveTo>
                    <a:lnTo>
                      <a:pt x="154305" y="47625"/>
                    </a:lnTo>
                    <a:lnTo>
                      <a:pt x="17430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8" name="Freeform: Shape 87">
                <a:extLst>
                  <a:ext uri="{FF2B5EF4-FFF2-40B4-BE49-F238E27FC236}">
                    <a16:creationId xmlns:a16="http://schemas.microsoft.com/office/drawing/2014/main" id="{280BC98C-5809-40E3-ABF5-D33B54FE22E8}"/>
                  </a:ext>
                </a:extLst>
              </p:cNvPr>
              <p:cNvSpPr/>
              <p:nvPr/>
            </p:nvSpPr>
            <p:spPr bwMode="auto">
              <a:xfrm>
                <a:off x="6435471" y="3757348"/>
                <a:ext cx="119062" cy="38100"/>
              </a:xfrm>
              <a:custGeom>
                <a:avLst/>
                <a:gdLst>
                  <a:gd name="connsiteX0" fmla="*/ 18098 w 119062"/>
                  <a:gd name="connsiteY0" fmla="*/ 38100 h 38100"/>
                  <a:gd name="connsiteX1" fmla="*/ 101918 w 119062"/>
                  <a:gd name="connsiteY1" fmla="*/ 38100 h 38100"/>
                  <a:gd name="connsiteX2" fmla="*/ 119063 w 119062"/>
                  <a:gd name="connsiteY2" fmla="*/ 0 h 38100"/>
                  <a:gd name="connsiteX3" fmla="*/ 0 w 119062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2" h="38100" extrusionOk="0">
                    <a:moveTo>
                      <a:pt x="18098" y="38100"/>
                    </a:moveTo>
                    <a:lnTo>
                      <a:pt x="101918" y="38100"/>
                    </a:lnTo>
                    <a:lnTo>
                      <a:pt x="11906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9" name="Freeform: Shape 88">
                <a:extLst>
                  <a:ext uri="{FF2B5EF4-FFF2-40B4-BE49-F238E27FC236}">
                    <a16:creationId xmlns:a16="http://schemas.microsoft.com/office/drawing/2014/main" id="{1CD2B5B6-FA7C-4F34-924E-C840913800B2}"/>
                  </a:ext>
                </a:extLst>
              </p:cNvPr>
              <p:cNvSpPr/>
              <p:nvPr/>
            </p:nvSpPr>
            <p:spPr bwMode="auto">
              <a:xfrm>
                <a:off x="6367844" y="3604949"/>
                <a:ext cx="245744" cy="66675"/>
              </a:xfrm>
              <a:custGeom>
                <a:avLst/>
                <a:gdLst>
                  <a:gd name="connsiteX0" fmla="*/ 245745 w 245744"/>
                  <a:gd name="connsiteY0" fmla="*/ 0 h 66675"/>
                  <a:gd name="connsiteX1" fmla="*/ 0 w 245744"/>
                  <a:gd name="connsiteY1" fmla="*/ 0 h 66675"/>
                  <a:gd name="connsiteX2" fmla="*/ 30480 w 245744"/>
                  <a:gd name="connsiteY2" fmla="*/ 66675 h 66675"/>
                  <a:gd name="connsiteX3" fmla="*/ 218122 w 245744"/>
                  <a:gd name="connsiteY3" fmla="*/ 66675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744" h="66675" extrusionOk="0">
                    <a:moveTo>
                      <a:pt x="245745" y="0"/>
                    </a:moveTo>
                    <a:lnTo>
                      <a:pt x="0" y="0"/>
                    </a:lnTo>
                    <a:lnTo>
                      <a:pt x="30480" y="66675"/>
                    </a:lnTo>
                    <a:lnTo>
                      <a:pt x="218122" y="6667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0" name="Freeform: Shape 89">
                <a:extLst>
                  <a:ext uri="{FF2B5EF4-FFF2-40B4-BE49-F238E27FC236}">
                    <a16:creationId xmlns:a16="http://schemas.microsoft.com/office/drawing/2014/main" id="{4AAEC294-ECF5-430E-A293-B851CF29B8BA}"/>
                  </a:ext>
                </a:extLst>
              </p:cNvPr>
              <p:cNvSpPr/>
              <p:nvPr/>
            </p:nvSpPr>
            <p:spPr bwMode="auto">
              <a:xfrm>
                <a:off x="6308789" y="3509699"/>
                <a:ext cx="361950" cy="361950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51" name="Graphic 466">
            <a:extLst>
              <a:ext uri="{FF2B5EF4-FFF2-40B4-BE49-F238E27FC236}">
                <a16:creationId xmlns:a16="http://schemas.microsoft.com/office/drawing/2014/main" id="{899E9D73-85CD-4156-8DFB-C00B9D25EAC9}"/>
              </a:ext>
            </a:extLst>
          </p:cNvPr>
          <p:cNvGrpSpPr/>
          <p:nvPr/>
        </p:nvGrpSpPr>
        <p:grpSpPr bwMode="auto">
          <a:xfrm>
            <a:off x="13440083" y="3865868"/>
            <a:ext cx="614361" cy="614361"/>
            <a:chOff x="0" y="0"/>
            <a:chExt cx="409574" cy="409574"/>
          </a:xfrm>
        </p:grpSpPr>
        <p:sp>
          <p:nvSpPr>
            <p:cNvPr id="252" name="Freeform: Shape 92">
              <a:extLst>
                <a:ext uri="{FF2B5EF4-FFF2-40B4-BE49-F238E27FC236}">
                  <a16:creationId xmlns:a16="http://schemas.microsoft.com/office/drawing/2014/main" id="{C0894924-4171-4FD5-B292-4472DD1B9566}"/>
                </a:ext>
              </a:extLst>
            </p:cNvPr>
            <p:cNvSpPr/>
            <p:nvPr/>
          </p:nvSpPr>
          <p:spPr bwMode="auto">
            <a:xfrm>
              <a:off x="0" y="0"/>
              <a:ext cx="409574" cy="409574"/>
            </a:xfrm>
            <a:custGeom>
              <a:avLst/>
              <a:gdLst>
                <a:gd name="connsiteX0" fmla="*/ 0 w 409575"/>
                <a:gd name="connsiteY0" fmla="*/ 0 h 409575"/>
                <a:gd name="connsiteX1" fmla="*/ 409575 w 409575"/>
                <a:gd name="connsiteY1" fmla="*/ 0 h 409575"/>
                <a:gd name="connsiteX2" fmla="*/ 409575 w 409575"/>
                <a:gd name="connsiteY2" fmla="*/ 409575 h 409575"/>
                <a:gd name="connsiteX3" fmla="*/ 0 w 409575"/>
                <a:gd name="connsiteY3" fmla="*/ 409575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575" h="409575" extrusionOk="0">
                  <a:moveTo>
                    <a:pt x="0" y="0"/>
                  </a:moveTo>
                  <a:lnTo>
                    <a:pt x="409575" y="0"/>
                  </a:lnTo>
                  <a:lnTo>
                    <a:pt x="409575" y="409575"/>
                  </a:lnTo>
                  <a:lnTo>
                    <a:pt x="0" y="409575"/>
                  </a:lnTo>
                  <a:close/>
                </a:path>
              </a:pathLst>
            </a:custGeom>
            <a:solidFill>
              <a:srgbClr val="676A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>
                  <a:srgbClr val="000000"/>
                </a:buClr>
                <a:defRPr/>
              </a:pPr>
              <a:endParaRPr lang="en-US" sz="1800" b="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253" name="Graphic 466">
              <a:extLst>
                <a:ext uri="{FF2B5EF4-FFF2-40B4-BE49-F238E27FC236}">
                  <a16:creationId xmlns:a16="http://schemas.microsoft.com/office/drawing/2014/main" id="{F325C1CB-C995-4B39-AE9A-41A1A1E005D0}"/>
                </a:ext>
              </a:extLst>
            </p:cNvPr>
            <p:cNvGrpSpPr/>
            <p:nvPr/>
          </p:nvGrpSpPr>
          <p:grpSpPr bwMode="auto">
            <a:xfrm>
              <a:off x="28575" y="28575"/>
              <a:ext cx="361949" cy="361949"/>
              <a:chOff x="0" y="0"/>
              <a:chExt cx="361949" cy="361949"/>
            </a:xfrm>
            <a:solidFill>
              <a:srgbClr val="000000"/>
            </a:solidFill>
          </p:grpSpPr>
          <p:sp>
            <p:nvSpPr>
              <p:cNvPr id="254" name="Freeform: Shape 95">
                <a:extLst>
                  <a:ext uri="{FF2B5EF4-FFF2-40B4-BE49-F238E27FC236}">
                    <a16:creationId xmlns:a16="http://schemas.microsoft.com/office/drawing/2014/main" id="{1E8A6307-04D5-4AAF-B9AB-406AA546BCD6}"/>
                  </a:ext>
                </a:extLst>
              </p:cNvPr>
              <p:cNvSpPr/>
              <p:nvPr/>
            </p:nvSpPr>
            <p:spPr bwMode="auto">
              <a:xfrm>
                <a:off x="0" y="0"/>
                <a:ext cx="361949" cy="361949"/>
              </a:xfrm>
              <a:custGeom>
                <a:avLst/>
                <a:gdLst>
                  <a:gd name="connsiteX0" fmla="*/ 0 w 361950"/>
                  <a:gd name="connsiteY0" fmla="*/ 0 h 361950"/>
                  <a:gd name="connsiteX1" fmla="*/ 361950 w 361950"/>
                  <a:gd name="connsiteY1" fmla="*/ 0 h 361950"/>
                  <a:gd name="connsiteX2" fmla="*/ 361950 w 361950"/>
                  <a:gd name="connsiteY2" fmla="*/ 361950 h 361950"/>
                  <a:gd name="connsiteX3" fmla="*/ 0 w 361950"/>
                  <a:gd name="connsiteY3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361950" extrusionOk="0">
                    <a:moveTo>
                      <a:pt x="0" y="0"/>
                    </a:moveTo>
                    <a:lnTo>
                      <a:pt x="361950" y="0"/>
                    </a:lnTo>
                    <a:lnTo>
                      <a:pt x="361950" y="361950"/>
                    </a:lnTo>
                    <a:lnTo>
                      <a:pt x="0" y="36195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buClr>
                    <a:srgbClr val="000000"/>
                  </a:buClr>
                  <a:defRPr/>
                </a:pPr>
                <a:endParaRPr lang="en-US" sz="1800" b="1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255" name="Graphic 466">
                <a:extLst>
                  <a:ext uri="{FF2B5EF4-FFF2-40B4-BE49-F238E27FC236}">
                    <a16:creationId xmlns:a16="http://schemas.microsoft.com/office/drawing/2014/main" id="{846347CE-0E0A-4682-B2EE-CF3B89764662}"/>
                  </a:ext>
                </a:extLst>
              </p:cNvPr>
              <p:cNvGrpSpPr/>
              <p:nvPr/>
            </p:nvGrpSpPr>
            <p:grpSpPr bwMode="auto">
              <a:xfrm>
                <a:off x="85724" y="80959"/>
                <a:ext cx="200025" cy="205770"/>
                <a:chOff x="0" y="0"/>
                <a:chExt cx="200025" cy="205770"/>
              </a:xfrm>
              <a:solidFill>
                <a:srgbClr val="FFFFFF"/>
              </a:solidFill>
            </p:grpSpPr>
            <p:sp>
              <p:nvSpPr>
                <p:cNvPr id="256" name="Freeform: Shape 97">
                  <a:extLst>
                    <a:ext uri="{FF2B5EF4-FFF2-40B4-BE49-F238E27FC236}">
                      <a16:creationId xmlns:a16="http://schemas.microsoft.com/office/drawing/2014/main" id="{3D0DDCD7-BD74-4E73-8B23-25F73060D483}"/>
                    </a:ext>
                  </a:extLst>
                </p:cNvPr>
                <p:cNvSpPr/>
                <p:nvPr/>
              </p:nvSpPr>
              <p:spPr bwMode="auto">
                <a:xfrm>
                  <a:off x="45704" y="0"/>
                  <a:ext cx="126695" cy="124807"/>
                </a:xfrm>
                <a:custGeom>
                  <a:avLst/>
                  <a:gdLst>
                    <a:gd name="connsiteX0" fmla="*/ 52402 w 126696"/>
                    <a:gd name="connsiteY0" fmla="*/ 101949 h 124808"/>
                    <a:gd name="connsiteX1" fmla="*/ 102884 w 126696"/>
                    <a:gd name="connsiteY1" fmla="*/ 61944 h 124808"/>
                    <a:gd name="connsiteX2" fmla="*/ 118124 w 126696"/>
                    <a:gd name="connsiteY2" fmla="*/ 61944 h 124808"/>
                    <a:gd name="connsiteX3" fmla="*/ 49544 w 126696"/>
                    <a:gd name="connsiteY3" fmla="*/ 116236 h 124808"/>
                    <a:gd name="connsiteX4" fmla="*/ 49544 w 126696"/>
                    <a:gd name="connsiteY4" fmla="*/ 124809 h 124808"/>
                    <a:gd name="connsiteX5" fmla="*/ 126697 w 126696"/>
                    <a:gd name="connsiteY5" fmla="*/ 61944 h 124808"/>
                    <a:gd name="connsiteX6" fmla="*/ 125744 w 126696"/>
                    <a:gd name="connsiteY6" fmla="*/ 61944 h 124808"/>
                    <a:gd name="connsiteX7" fmla="*/ 125744 w 126696"/>
                    <a:gd name="connsiteY7" fmla="*/ 42894 h 124808"/>
                    <a:gd name="connsiteX8" fmla="*/ 102884 w 126696"/>
                    <a:gd name="connsiteY8" fmla="*/ 42894 h 124808"/>
                    <a:gd name="connsiteX9" fmla="*/ 52402 w 126696"/>
                    <a:gd name="connsiteY9" fmla="*/ 31 h 124808"/>
                    <a:gd name="connsiteX10" fmla="*/ 22 w 126696"/>
                    <a:gd name="connsiteY10" fmla="*/ 50114 h 124808"/>
                    <a:gd name="connsiteX11" fmla="*/ 14 w 126696"/>
                    <a:gd name="connsiteY11" fmla="*/ 50514 h 124808"/>
                    <a:gd name="connsiteX12" fmla="*/ 49105 w 126696"/>
                    <a:gd name="connsiteY12" fmla="*/ 101979 h 124808"/>
                    <a:gd name="connsiteX13" fmla="*/ 52402 w 126696"/>
                    <a:gd name="connsiteY13" fmla="*/ 101949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6696" h="124808" extrusionOk="0">
                      <a:moveTo>
                        <a:pt x="52402" y="101949"/>
                      </a:moveTo>
                      <a:cubicBezTo>
                        <a:pt x="75857" y="100269"/>
                        <a:pt x="95890" y="84395"/>
                        <a:pt x="102884" y="61944"/>
                      </a:cubicBezTo>
                      <a:lnTo>
                        <a:pt x="118124" y="61944"/>
                      </a:lnTo>
                      <a:cubicBezTo>
                        <a:pt x="111270" y="94163"/>
                        <a:pt x="82477" y="116957"/>
                        <a:pt x="49544" y="116236"/>
                      </a:cubicBezTo>
                      <a:lnTo>
                        <a:pt x="49544" y="124809"/>
                      </a:lnTo>
                      <a:cubicBezTo>
                        <a:pt x="87644" y="124809"/>
                        <a:pt x="119077" y="90519"/>
                        <a:pt x="126697" y="61944"/>
                      </a:cubicBezTo>
                      <a:lnTo>
                        <a:pt x="125744" y="61944"/>
                      </a:lnTo>
                      <a:lnTo>
                        <a:pt x="125744" y="42894"/>
                      </a:lnTo>
                      <a:lnTo>
                        <a:pt x="102884" y="42894"/>
                      </a:lnTo>
                      <a:cubicBezTo>
                        <a:pt x="99652" y="17712"/>
                        <a:pt x="77774" y="-864"/>
                        <a:pt x="52402" y="31"/>
                      </a:cubicBezTo>
                      <a:cubicBezTo>
                        <a:pt x="24108" y="-603"/>
                        <a:pt x="656" y="21820"/>
                        <a:pt x="22" y="50114"/>
                      </a:cubicBezTo>
                      <a:cubicBezTo>
                        <a:pt x="19" y="50247"/>
                        <a:pt x="16" y="50380"/>
                        <a:pt x="14" y="50514"/>
                      </a:cubicBezTo>
                      <a:cubicBezTo>
                        <a:pt x="-641" y="78282"/>
                        <a:pt x="21337" y="101323"/>
                        <a:pt x="49105" y="101979"/>
                      </a:cubicBezTo>
                      <a:cubicBezTo>
                        <a:pt x="50204" y="102005"/>
                        <a:pt x="51304" y="101994"/>
                        <a:pt x="52402" y="101949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 b="1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57" name="Freeform: Shape 99">
                  <a:extLst>
                    <a:ext uri="{FF2B5EF4-FFF2-40B4-BE49-F238E27FC236}">
                      <a16:creationId xmlns:a16="http://schemas.microsoft.com/office/drawing/2014/main" id="{B5C8D754-B4B4-4CE0-A969-4453CDE210FF}"/>
                    </a:ext>
                  </a:extLst>
                </p:cNvPr>
                <p:cNvSpPr/>
                <p:nvPr/>
              </p:nvSpPr>
              <p:spPr bwMode="auto">
                <a:xfrm>
                  <a:off x="0" y="126712"/>
                  <a:ext cx="200025" cy="79056"/>
                </a:xfrm>
                <a:custGeom>
                  <a:avLst/>
                  <a:gdLst>
                    <a:gd name="connsiteX0" fmla="*/ 140018 w 200025"/>
                    <a:gd name="connsiteY0" fmla="*/ 0 h 79057"/>
                    <a:gd name="connsiteX1" fmla="*/ 100013 w 200025"/>
                    <a:gd name="connsiteY1" fmla="*/ 11430 h 79057"/>
                    <a:gd name="connsiteX2" fmla="*/ 61913 w 200025"/>
                    <a:gd name="connsiteY2" fmla="*/ 953 h 79057"/>
                    <a:gd name="connsiteX3" fmla="*/ 0 w 200025"/>
                    <a:gd name="connsiteY3" fmla="*/ 79058 h 79057"/>
                    <a:gd name="connsiteX4" fmla="*/ 200025 w 200025"/>
                    <a:gd name="connsiteY4" fmla="*/ 78105 h 79057"/>
                    <a:gd name="connsiteX5" fmla="*/ 140018 w 200025"/>
                    <a:gd name="connsiteY5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79057" extrusionOk="0">
                      <a:moveTo>
                        <a:pt x="140018" y="0"/>
                      </a:moveTo>
                      <a:cubicBezTo>
                        <a:pt x="128447" y="8406"/>
                        <a:pt x="114278" y="12454"/>
                        <a:pt x="100013" y="11430"/>
                      </a:cubicBezTo>
                      <a:cubicBezTo>
                        <a:pt x="86516" y="12130"/>
                        <a:pt x="73153" y="8455"/>
                        <a:pt x="61913" y="953"/>
                      </a:cubicBezTo>
                      <a:cubicBezTo>
                        <a:pt x="26670" y="13335"/>
                        <a:pt x="0" y="40958"/>
                        <a:pt x="0" y="79058"/>
                      </a:cubicBezTo>
                      <a:cubicBezTo>
                        <a:pt x="36195" y="79058"/>
                        <a:pt x="160973" y="78105"/>
                        <a:pt x="200025" y="78105"/>
                      </a:cubicBezTo>
                      <a:cubicBezTo>
                        <a:pt x="200025" y="39053"/>
                        <a:pt x="175260" y="11430"/>
                        <a:pt x="140018" y="0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buClr>
                      <a:srgbClr val="000000"/>
                    </a:buClr>
                    <a:defRPr/>
                  </a:pPr>
                  <a:endParaRPr lang="en-US" sz="1800" b="1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</p:grpSp>
      <p:sp>
        <p:nvSpPr>
          <p:cNvPr id="258" name="Rectangle 35">
            <a:extLst>
              <a:ext uri="{FF2B5EF4-FFF2-40B4-BE49-F238E27FC236}">
                <a16:creationId xmlns:a16="http://schemas.microsoft.com/office/drawing/2014/main" id="{EA9F891B-8DC0-41B3-9959-2BD2B2182869}"/>
              </a:ext>
            </a:extLst>
          </p:cNvPr>
          <p:cNvSpPr/>
          <p:nvPr/>
        </p:nvSpPr>
        <p:spPr bwMode="auto">
          <a:xfrm>
            <a:off x="14745542" y="6774122"/>
            <a:ext cx="1607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Теги и фильтрация</a:t>
            </a:r>
            <a:endParaRPr lang="en-US" sz="1800">
              <a:cs typeface="Arial"/>
            </a:endParaRPr>
          </a:p>
        </p:txBody>
      </p:sp>
      <p:sp>
        <p:nvSpPr>
          <p:cNvPr id="259" name="Freeform: Shape 505">
            <a:extLst>
              <a:ext uri="{FF2B5EF4-FFF2-40B4-BE49-F238E27FC236}">
                <a16:creationId xmlns:a16="http://schemas.microsoft.com/office/drawing/2014/main" id="{3D88EB97-35F8-4FCC-8154-785C58E2A0AE}"/>
              </a:ext>
            </a:extLst>
          </p:cNvPr>
          <p:cNvSpPr/>
          <p:nvPr/>
        </p:nvSpPr>
        <p:spPr bwMode="auto">
          <a:xfrm>
            <a:off x="6384629" y="8403904"/>
            <a:ext cx="385763" cy="385763"/>
          </a:xfrm>
          <a:custGeom>
            <a:avLst/>
            <a:gdLst>
              <a:gd name="connsiteX0" fmla="*/ 0 w 257175"/>
              <a:gd name="connsiteY0" fmla="*/ 0 h 257175"/>
              <a:gd name="connsiteX1" fmla="*/ 257175 w 257175"/>
              <a:gd name="connsiteY1" fmla="*/ 0 h 257175"/>
              <a:gd name="connsiteX2" fmla="*/ 257175 w 257175"/>
              <a:gd name="connsiteY2" fmla="*/ 257175 h 257175"/>
              <a:gd name="connsiteX3" fmla="*/ 0 w 257175"/>
              <a:gd name="connsiteY3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175" h="257175" extrusionOk="0">
                <a:moveTo>
                  <a:pt x="0" y="0"/>
                </a:moveTo>
                <a:lnTo>
                  <a:pt x="257175" y="0"/>
                </a:lnTo>
                <a:lnTo>
                  <a:pt x="257175" y="257175"/>
                </a:lnTo>
                <a:lnTo>
                  <a:pt x="0" y="257175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0" name="Freeform: Shape 494">
            <a:extLst>
              <a:ext uri="{FF2B5EF4-FFF2-40B4-BE49-F238E27FC236}">
                <a16:creationId xmlns:a16="http://schemas.microsoft.com/office/drawing/2014/main" id="{0A1D32E5-693D-4D21-8523-2D80114D3001}"/>
              </a:ext>
            </a:extLst>
          </p:cNvPr>
          <p:cNvSpPr/>
          <p:nvPr/>
        </p:nvSpPr>
        <p:spPr bwMode="auto">
          <a:xfrm>
            <a:off x="8073483" y="8386882"/>
            <a:ext cx="677790" cy="614363"/>
          </a:xfrm>
          <a:custGeom>
            <a:avLst/>
            <a:gdLst>
              <a:gd name="connsiteX0" fmla="*/ 0 w 409575"/>
              <a:gd name="connsiteY0" fmla="*/ 0 h 409575"/>
              <a:gd name="connsiteX1" fmla="*/ 409575 w 409575"/>
              <a:gd name="connsiteY1" fmla="*/ 0 h 409575"/>
              <a:gd name="connsiteX2" fmla="*/ 409575 w 409575"/>
              <a:gd name="connsiteY2" fmla="*/ 409575 h 409575"/>
              <a:gd name="connsiteX3" fmla="*/ 0 w 409575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09575" extrusionOk="0">
                <a:moveTo>
                  <a:pt x="0" y="0"/>
                </a:moveTo>
                <a:lnTo>
                  <a:pt x="409575" y="0"/>
                </a:lnTo>
                <a:lnTo>
                  <a:pt x="409575" y="409575"/>
                </a:lnTo>
                <a:lnTo>
                  <a:pt x="0" y="409575"/>
                </a:lnTo>
                <a:close/>
              </a:path>
            </a:pathLst>
          </a:custGeom>
          <a:solidFill>
            <a:srgbClr val="676A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1" name="Freeform: Shape 494">
            <a:extLst>
              <a:ext uri="{FF2B5EF4-FFF2-40B4-BE49-F238E27FC236}">
                <a16:creationId xmlns:a16="http://schemas.microsoft.com/office/drawing/2014/main" id="{0024B893-709B-4966-9B12-4AA69D85814C}"/>
              </a:ext>
            </a:extLst>
          </p:cNvPr>
          <p:cNvSpPr/>
          <p:nvPr/>
        </p:nvSpPr>
        <p:spPr bwMode="auto">
          <a:xfrm>
            <a:off x="9895176" y="8385032"/>
            <a:ext cx="677790" cy="614363"/>
          </a:xfrm>
          <a:custGeom>
            <a:avLst/>
            <a:gdLst>
              <a:gd name="connsiteX0" fmla="*/ 0 w 409575"/>
              <a:gd name="connsiteY0" fmla="*/ 0 h 409575"/>
              <a:gd name="connsiteX1" fmla="*/ 409575 w 409575"/>
              <a:gd name="connsiteY1" fmla="*/ 0 h 409575"/>
              <a:gd name="connsiteX2" fmla="*/ 409575 w 409575"/>
              <a:gd name="connsiteY2" fmla="*/ 409575 h 409575"/>
              <a:gd name="connsiteX3" fmla="*/ 0 w 409575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09575" extrusionOk="0">
                <a:moveTo>
                  <a:pt x="0" y="0"/>
                </a:moveTo>
                <a:lnTo>
                  <a:pt x="409575" y="0"/>
                </a:lnTo>
                <a:lnTo>
                  <a:pt x="409575" y="409575"/>
                </a:lnTo>
                <a:lnTo>
                  <a:pt x="0" y="409575"/>
                </a:lnTo>
                <a:close/>
              </a:path>
            </a:pathLst>
          </a:custGeom>
          <a:solidFill>
            <a:srgbClr val="676A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2" name="Freeform: Shape 494">
            <a:extLst>
              <a:ext uri="{FF2B5EF4-FFF2-40B4-BE49-F238E27FC236}">
                <a16:creationId xmlns:a16="http://schemas.microsoft.com/office/drawing/2014/main" id="{5838F780-735B-42E7-A624-4BF6D72E661B}"/>
              </a:ext>
            </a:extLst>
          </p:cNvPr>
          <p:cNvSpPr/>
          <p:nvPr/>
        </p:nvSpPr>
        <p:spPr bwMode="auto">
          <a:xfrm>
            <a:off x="11693846" y="8385170"/>
            <a:ext cx="677790" cy="614363"/>
          </a:xfrm>
          <a:custGeom>
            <a:avLst/>
            <a:gdLst>
              <a:gd name="connsiteX0" fmla="*/ 0 w 409575"/>
              <a:gd name="connsiteY0" fmla="*/ 0 h 409575"/>
              <a:gd name="connsiteX1" fmla="*/ 409575 w 409575"/>
              <a:gd name="connsiteY1" fmla="*/ 0 h 409575"/>
              <a:gd name="connsiteX2" fmla="*/ 409575 w 409575"/>
              <a:gd name="connsiteY2" fmla="*/ 409575 h 409575"/>
              <a:gd name="connsiteX3" fmla="*/ 0 w 409575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09575" extrusionOk="0">
                <a:moveTo>
                  <a:pt x="0" y="0"/>
                </a:moveTo>
                <a:lnTo>
                  <a:pt x="409575" y="0"/>
                </a:lnTo>
                <a:lnTo>
                  <a:pt x="409575" y="409575"/>
                </a:lnTo>
                <a:lnTo>
                  <a:pt x="0" y="409575"/>
                </a:lnTo>
                <a:close/>
              </a:path>
            </a:pathLst>
          </a:custGeom>
          <a:solidFill>
            <a:srgbClr val="676A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3" name="Freeform: Shape 494">
            <a:extLst>
              <a:ext uri="{FF2B5EF4-FFF2-40B4-BE49-F238E27FC236}">
                <a16:creationId xmlns:a16="http://schemas.microsoft.com/office/drawing/2014/main" id="{E353E2F0-6405-4136-B030-C69A24AE584A}"/>
              </a:ext>
            </a:extLst>
          </p:cNvPr>
          <p:cNvSpPr/>
          <p:nvPr/>
        </p:nvSpPr>
        <p:spPr bwMode="auto">
          <a:xfrm>
            <a:off x="13664876" y="8384060"/>
            <a:ext cx="677790" cy="614363"/>
          </a:xfrm>
          <a:custGeom>
            <a:avLst/>
            <a:gdLst>
              <a:gd name="connsiteX0" fmla="*/ 0 w 409575"/>
              <a:gd name="connsiteY0" fmla="*/ 0 h 409575"/>
              <a:gd name="connsiteX1" fmla="*/ 409575 w 409575"/>
              <a:gd name="connsiteY1" fmla="*/ 0 h 409575"/>
              <a:gd name="connsiteX2" fmla="*/ 409575 w 409575"/>
              <a:gd name="connsiteY2" fmla="*/ 409575 h 409575"/>
              <a:gd name="connsiteX3" fmla="*/ 0 w 409575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09575" extrusionOk="0">
                <a:moveTo>
                  <a:pt x="0" y="0"/>
                </a:moveTo>
                <a:lnTo>
                  <a:pt x="409575" y="0"/>
                </a:lnTo>
                <a:lnTo>
                  <a:pt x="409575" y="409575"/>
                </a:lnTo>
                <a:lnTo>
                  <a:pt x="0" y="409575"/>
                </a:lnTo>
                <a:close/>
              </a:path>
            </a:pathLst>
          </a:custGeom>
          <a:solidFill>
            <a:srgbClr val="676A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4" name="Rectangle 81">
            <a:extLst>
              <a:ext uri="{FF2B5EF4-FFF2-40B4-BE49-F238E27FC236}">
                <a16:creationId xmlns:a16="http://schemas.microsoft.com/office/drawing/2014/main" id="{6FF5DCFC-300E-41E5-B280-3BB7486CD61B}"/>
              </a:ext>
            </a:extLst>
          </p:cNvPr>
          <p:cNvSpPr/>
          <p:nvPr/>
        </p:nvSpPr>
        <p:spPr bwMode="auto">
          <a:xfrm>
            <a:off x="13295729" y="9124637"/>
            <a:ext cx="1620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К системам бизнес-аналитики</a:t>
            </a:r>
            <a:endParaRPr lang="en-US" sz="1800">
              <a:cs typeface="Arial"/>
            </a:endParaRPr>
          </a:p>
        </p:txBody>
      </p:sp>
      <p:sp>
        <p:nvSpPr>
          <p:cNvPr id="265" name="Прямоугольник 264">
            <a:extLst>
              <a:ext uri="{FF2B5EF4-FFF2-40B4-BE49-F238E27FC236}">
                <a16:creationId xmlns:a16="http://schemas.microsoft.com/office/drawing/2014/main" id="{E459042B-4D03-441C-9B72-B53CBA7F3BF5}"/>
              </a:ext>
            </a:extLst>
          </p:cNvPr>
          <p:cNvSpPr/>
          <p:nvPr/>
        </p:nvSpPr>
        <p:spPr bwMode="auto">
          <a:xfrm>
            <a:off x="5830012" y="5168141"/>
            <a:ext cx="6481711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8337"/>
              </a:buClr>
              <a:buSzPts val="2600"/>
              <a:defRPr/>
            </a:pPr>
            <a:r>
              <a:rPr lang="ru-RU" sz="4050">
                <a:solidFill>
                  <a:schemeClr val="bg1"/>
                </a:solidFill>
                <a:ea typeface="Quattrocento Sans"/>
                <a:cs typeface="Arial"/>
              </a:rPr>
              <a:t>КОМПОНЕНТЫ И ПРОЦЕССЫ</a:t>
            </a:r>
            <a:endParaRPr lang="en-US" sz="4050">
              <a:solidFill>
                <a:schemeClr val="bg1"/>
              </a:solidFill>
              <a:ea typeface="Quattrocento Sans"/>
              <a:cs typeface="Arial"/>
            </a:endParaRPr>
          </a:p>
        </p:txBody>
      </p:sp>
      <p:sp>
        <p:nvSpPr>
          <p:cNvPr id="266" name="Прямоугольник 265">
            <a:extLst>
              <a:ext uri="{FF2B5EF4-FFF2-40B4-BE49-F238E27FC236}">
                <a16:creationId xmlns:a16="http://schemas.microsoft.com/office/drawing/2014/main" id="{D351EA33-03D1-439D-8B24-4D43E62E46B7}"/>
              </a:ext>
            </a:extLst>
          </p:cNvPr>
          <p:cNvSpPr/>
          <p:nvPr/>
        </p:nvSpPr>
        <p:spPr bwMode="auto">
          <a:xfrm>
            <a:off x="5830011" y="7570937"/>
            <a:ext cx="684431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FF8337"/>
              </a:buClr>
              <a:buSzPts val="2600"/>
              <a:defRPr/>
            </a:pPr>
            <a:r>
              <a:rPr lang="ru-RU" sz="4050">
                <a:solidFill>
                  <a:schemeClr val="bg1"/>
                </a:solidFill>
                <a:ea typeface="Quattrocento Sans"/>
                <a:cs typeface="Arial"/>
              </a:rPr>
              <a:t>КОННЕКТОРЫ И РАСШИРЕНИЯ</a:t>
            </a:r>
            <a:endParaRPr lang="en-US" sz="4050">
              <a:solidFill>
                <a:schemeClr val="bg1"/>
              </a:solidFill>
              <a:ea typeface="Quattrocento Sans"/>
              <a:cs typeface="Arial"/>
            </a:endParaRPr>
          </a:p>
        </p:txBody>
      </p:sp>
      <p:sp>
        <p:nvSpPr>
          <p:cNvPr id="267" name="Прямоугольник 266">
            <a:extLst>
              <a:ext uri="{FF2B5EF4-FFF2-40B4-BE49-F238E27FC236}">
                <a16:creationId xmlns:a16="http://schemas.microsoft.com/office/drawing/2014/main" id="{713240BD-66F2-4ECE-B996-82B4442C2057}"/>
              </a:ext>
            </a:extLst>
          </p:cNvPr>
          <p:cNvSpPr/>
          <p:nvPr/>
        </p:nvSpPr>
        <p:spPr bwMode="auto">
          <a:xfrm>
            <a:off x="762317" y="2075384"/>
            <a:ext cx="5321072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533">
              <a:buClr>
                <a:srgbClr val="000000"/>
              </a:buClr>
              <a:buSzPts val="1400"/>
              <a:defRPr/>
            </a:pPr>
            <a:r>
              <a:rPr lang="ru-RU" sz="4050" b="1" dirty="0">
                <a:solidFill>
                  <a:schemeClr val="bg1"/>
                </a:solidFill>
                <a:cs typeface="Arial"/>
              </a:rPr>
              <a:t>БИЗНЕС-ПРИЛОЖЕНИЯ</a:t>
            </a:r>
          </a:p>
          <a:p>
            <a:pPr defTabSz="1371533">
              <a:buClr>
                <a:srgbClr val="000000"/>
              </a:buClr>
              <a:buSzPts val="1400"/>
              <a:defRPr/>
            </a:pPr>
            <a:endParaRPr lang="ru-RU" sz="405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68" name="Равнобедренный треугольник 2">
            <a:extLst>
              <a:ext uri="{FF2B5EF4-FFF2-40B4-BE49-F238E27FC236}">
                <a16:creationId xmlns:a16="http://schemas.microsoft.com/office/drawing/2014/main" id="{97EB940F-B1EA-4B0E-83B2-010D20397A2C}"/>
              </a:ext>
            </a:extLst>
          </p:cNvPr>
          <p:cNvSpPr/>
          <p:nvPr/>
        </p:nvSpPr>
        <p:spPr bwMode="auto">
          <a:xfrm rot="16199998">
            <a:off x="17528638" y="1988366"/>
            <a:ext cx="841304" cy="677423"/>
          </a:xfrm>
          <a:custGeom>
            <a:avLst/>
            <a:gdLst>
              <a:gd name="connsiteX0" fmla="*/ 0 w 965200"/>
              <a:gd name="connsiteY0" fmla="*/ 711200 h 711200"/>
              <a:gd name="connsiteX1" fmla="*/ 482600 w 965200"/>
              <a:gd name="connsiteY1" fmla="*/ 0 h 711200"/>
              <a:gd name="connsiteX2" fmla="*/ 965200 w 965200"/>
              <a:gd name="connsiteY2" fmla="*/ 711200 h 711200"/>
              <a:gd name="connsiteX3" fmla="*/ 0 w 965200"/>
              <a:gd name="connsiteY3" fmla="*/ 711200 h 711200"/>
              <a:gd name="connsiteX0" fmla="*/ 0 w 965200"/>
              <a:gd name="connsiteY0" fmla="*/ 723900 h 723900"/>
              <a:gd name="connsiteX1" fmla="*/ 0 w 965200"/>
              <a:gd name="connsiteY1" fmla="*/ 0 h 723900"/>
              <a:gd name="connsiteX2" fmla="*/ 965200 w 965200"/>
              <a:gd name="connsiteY2" fmla="*/ 723900 h 723900"/>
              <a:gd name="connsiteX3" fmla="*/ 0 w 965200"/>
              <a:gd name="connsiteY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200" h="723900" extrusionOk="0">
                <a:moveTo>
                  <a:pt x="0" y="723900"/>
                </a:moveTo>
                <a:lnTo>
                  <a:pt x="0" y="0"/>
                </a:lnTo>
                <a:lnTo>
                  <a:pt x="965200" y="723900"/>
                </a:lnTo>
                <a:lnTo>
                  <a:pt x="0" y="7239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50"/>
          </a:p>
        </p:txBody>
      </p:sp>
      <p:pic>
        <p:nvPicPr>
          <p:cNvPr id="269" name="Рисунок 268">
            <a:extLst>
              <a:ext uri="{FF2B5EF4-FFF2-40B4-BE49-F238E27FC236}">
                <a16:creationId xmlns:a16="http://schemas.microsoft.com/office/drawing/2014/main" id="{E8AD59EE-9ECE-490E-8EB4-7D1E85F03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90005" y="8446900"/>
            <a:ext cx="375011" cy="375011"/>
          </a:xfrm>
          <a:prstGeom prst="rect">
            <a:avLst/>
          </a:prstGeom>
        </p:spPr>
      </p:pic>
      <p:pic>
        <p:nvPicPr>
          <p:cNvPr id="270" name="Рисунок 269">
            <a:extLst>
              <a:ext uri="{FF2B5EF4-FFF2-40B4-BE49-F238E27FC236}">
                <a16:creationId xmlns:a16="http://schemas.microsoft.com/office/drawing/2014/main" id="{28E02DE5-9E76-4359-A914-592B4CFC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17869" y="8514150"/>
            <a:ext cx="413727" cy="413727"/>
          </a:xfrm>
          <a:prstGeom prst="rect">
            <a:avLst/>
          </a:prstGeom>
        </p:spPr>
      </p:pic>
      <p:pic>
        <p:nvPicPr>
          <p:cNvPr id="271" name="Рисунок 270">
            <a:extLst>
              <a:ext uri="{FF2B5EF4-FFF2-40B4-BE49-F238E27FC236}">
                <a16:creationId xmlns:a16="http://schemas.microsoft.com/office/drawing/2014/main" id="{C5024B69-D071-4860-AFC0-857E0DCA4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039563" y="8483885"/>
            <a:ext cx="413727" cy="413727"/>
          </a:xfrm>
          <a:prstGeom prst="rect">
            <a:avLst/>
          </a:prstGeom>
        </p:spPr>
      </p:pic>
      <p:pic>
        <p:nvPicPr>
          <p:cNvPr id="272" name="Рисунок 271">
            <a:extLst>
              <a:ext uri="{FF2B5EF4-FFF2-40B4-BE49-F238E27FC236}">
                <a16:creationId xmlns:a16="http://schemas.microsoft.com/office/drawing/2014/main" id="{719BB0DF-0C73-47F5-977C-E4D1C386D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798796" y="8482554"/>
            <a:ext cx="413727" cy="413727"/>
          </a:xfrm>
          <a:prstGeom prst="rect">
            <a:avLst/>
          </a:prstGeom>
        </p:spPr>
      </p:pic>
      <p:pic>
        <p:nvPicPr>
          <p:cNvPr id="273" name="Рисунок 272">
            <a:extLst>
              <a:ext uri="{FF2B5EF4-FFF2-40B4-BE49-F238E27FC236}">
                <a16:creationId xmlns:a16="http://schemas.microsoft.com/office/drawing/2014/main" id="{FA4EF64B-DAB7-4740-8F07-7B60880F6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782264" y="8520747"/>
            <a:ext cx="413727" cy="413727"/>
          </a:xfrm>
          <a:prstGeom prst="rect">
            <a:avLst/>
          </a:prstGeom>
        </p:spPr>
      </p:pic>
      <p:pic>
        <p:nvPicPr>
          <p:cNvPr id="274" name="Рисунок 17">
            <a:extLst>
              <a:ext uri="{FF2B5EF4-FFF2-40B4-BE49-F238E27FC236}">
                <a16:creationId xmlns:a16="http://schemas.microsoft.com/office/drawing/2014/main" id="{2B294F6E-A620-4918-B099-24CC5127E1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98" r="1872" b="14545"/>
          <a:stretch/>
        </p:blipFill>
        <p:spPr bwMode="auto">
          <a:xfrm>
            <a:off x="-3998" y="4177280"/>
            <a:ext cx="5530626" cy="4425641"/>
          </a:xfrm>
          <a:prstGeom prst="rect">
            <a:avLst/>
          </a:prstGeom>
          <a:ln>
            <a:noFill/>
          </a:ln>
        </p:spPr>
      </p:pic>
      <p:pic>
        <p:nvPicPr>
          <p:cNvPr id="275" name="Рисунок 274">
            <a:extLst>
              <a:ext uri="{FF2B5EF4-FFF2-40B4-BE49-F238E27FC236}">
                <a16:creationId xmlns:a16="http://schemas.microsoft.com/office/drawing/2014/main" id="{A8F1E11C-33B0-44DD-BEEF-678EEB3F3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65"/>
          <a:stretch/>
        </p:blipFill>
        <p:spPr bwMode="auto">
          <a:xfrm>
            <a:off x="1" y="4409738"/>
            <a:ext cx="4231493" cy="3161199"/>
          </a:xfrm>
          <a:prstGeom prst="rect">
            <a:avLst/>
          </a:prstGeom>
        </p:spPr>
      </p:pic>
      <p:sp>
        <p:nvSpPr>
          <p:cNvPr id="279" name="Freeform: Shape 494">
            <a:extLst>
              <a:ext uri="{FF2B5EF4-FFF2-40B4-BE49-F238E27FC236}">
                <a16:creationId xmlns:a16="http://schemas.microsoft.com/office/drawing/2014/main" id="{E4F1B28C-E994-4920-B232-132B2A4FC19A}"/>
              </a:ext>
            </a:extLst>
          </p:cNvPr>
          <p:cNvSpPr/>
          <p:nvPr/>
        </p:nvSpPr>
        <p:spPr bwMode="auto">
          <a:xfrm>
            <a:off x="15666260" y="8410907"/>
            <a:ext cx="677790" cy="614363"/>
          </a:xfrm>
          <a:custGeom>
            <a:avLst/>
            <a:gdLst>
              <a:gd name="connsiteX0" fmla="*/ 0 w 409575"/>
              <a:gd name="connsiteY0" fmla="*/ 0 h 409575"/>
              <a:gd name="connsiteX1" fmla="*/ 409575 w 409575"/>
              <a:gd name="connsiteY1" fmla="*/ 0 h 409575"/>
              <a:gd name="connsiteX2" fmla="*/ 409575 w 409575"/>
              <a:gd name="connsiteY2" fmla="*/ 409575 h 409575"/>
              <a:gd name="connsiteX3" fmla="*/ 0 w 409575"/>
              <a:gd name="connsiteY3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75" h="409575" extrusionOk="0">
                <a:moveTo>
                  <a:pt x="0" y="0"/>
                </a:moveTo>
                <a:lnTo>
                  <a:pt x="409575" y="0"/>
                </a:lnTo>
                <a:lnTo>
                  <a:pt x="409575" y="409575"/>
                </a:lnTo>
                <a:lnTo>
                  <a:pt x="0" y="409575"/>
                </a:lnTo>
                <a:close/>
              </a:path>
            </a:pathLst>
          </a:custGeom>
          <a:solidFill>
            <a:srgbClr val="676A7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buClr>
                <a:srgbClr val="000000"/>
              </a:buClr>
              <a:defRPr/>
            </a:pP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0" name="Rectangle 81">
            <a:extLst>
              <a:ext uri="{FF2B5EF4-FFF2-40B4-BE49-F238E27FC236}">
                <a16:creationId xmlns:a16="http://schemas.microsoft.com/office/drawing/2014/main" id="{9D63E0DE-BBAF-436D-A4A8-BBD38DD8420E}"/>
              </a:ext>
            </a:extLst>
          </p:cNvPr>
          <p:cNvSpPr/>
          <p:nvPr/>
        </p:nvSpPr>
        <p:spPr bwMode="auto">
          <a:xfrm>
            <a:off x="15208958" y="9172003"/>
            <a:ext cx="1620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defRPr/>
            </a:pPr>
            <a:r>
              <a:rPr lang="ru-RU" sz="1800">
                <a:cs typeface="Arial"/>
              </a:rPr>
              <a:t>К системам </a:t>
            </a:r>
            <a:r>
              <a:rPr lang="en-US" sz="1800">
                <a:cs typeface="Arial"/>
              </a:rPr>
              <a:t>AI </a:t>
            </a:r>
            <a:r>
              <a:rPr lang="ru-RU" sz="1800">
                <a:cs typeface="Arial"/>
              </a:rPr>
              <a:t>и </a:t>
            </a:r>
            <a:r>
              <a:rPr lang="en-US" sz="1800">
                <a:cs typeface="Arial"/>
              </a:rPr>
              <a:t>ML</a:t>
            </a:r>
            <a:endParaRPr sz="4050"/>
          </a:p>
        </p:txBody>
      </p:sp>
      <p:pic>
        <p:nvPicPr>
          <p:cNvPr id="281" name="Рисунок 280">
            <a:extLst>
              <a:ext uri="{FF2B5EF4-FFF2-40B4-BE49-F238E27FC236}">
                <a16:creationId xmlns:a16="http://schemas.microsoft.com/office/drawing/2014/main" id="{85316701-24E2-471B-8490-E9D86297E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812231" y="8536662"/>
            <a:ext cx="413727" cy="413727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4A807728-CDB8-478D-9914-FBCC9E93B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5198B8F4-A3D8-4075-8FD8-91BE51527DFF}"/>
              </a:ext>
            </a:extLst>
          </p:cNvPr>
          <p:cNvSpPr/>
          <p:nvPr/>
        </p:nvSpPr>
        <p:spPr>
          <a:xfrm>
            <a:off x="604805" y="408289"/>
            <a:ext cx="4584140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ПЛАТФОРМА </a:t>
            </a:r>
            <a:r>
              <a:rPr lang="en-US" sz="3600" b="1" dirty="0" err="1">
                <a:solidFill>
                  <a:prstClr val="white"/>
                </a:solidFill>
              </a:rPr>
              <a:t>BPMSoft</a:t>
            </a:r>
            <a:endParaRPr lang="ru-RU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8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25169E9-B0AD-4B55-9807-C5EBC3461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F83746A1-2660-4C58-B8D8-DA14E7C141E9}"/>
              </a:ext>
            </a:extLst>
          </p:cNvPr>
          <p:cNvSpPr/>
          <p:nvPr/>
        </p:nvSpPr>
        <p:spPr>
          <a:xfrm>
            <a:off x="604805" y="408289"/>
            <a:ext cx="860447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ТЕХНОЛОГИИ РАЗРАБОТКИ ПРИЛОЖЕНИЙ</a:t>
            </a:r>
          </a:p>
        </p:txBody>
      </p:sp>
      <p:sp>
        <p:nvSpPr>
          <p:cNvPr id="22" name="Google Shape;556;p117">
            <a:extLst>
              <a:ext uri="{FF2B5EF4-FFF2-40B4-BE49-F238E27FC236}">
                <a16:creationId xmlns:a16="http://schemas.microsoft.com/office/drawing/2014/main" id="{3155FFFF-43FD-424D-8459-95E73014D97F}"/>
              </a:ext>
            </a:extLst>
          </p:cNvPr>
          <p:cNvSpPr txBox="1"/>
          <p:nvPr/>
        </p:nvSpPr>
        <p:spPr>
          <a:xfrm>
            <a:off x="9230994" y="3582063"/>
            <a:ext cx="7731678" cy="5183847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400" b="1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34" name="Rectangle 50">
            <a:extLst>
              <a:ext uri="{FF2B5EF4-FFF2-40B4-BE49-F238E27FC236}">
                <a16:creationId xmlns:a16="http://schemas.microsoft.com/office/drawing/2014/main" id="{A5AE4253-D6C9-423A-89F1-FF4CCD940433}"/>
              </a:ext>
            </a:extLst>
          </p:cNvPr>
          <p:cNvSpPr/>
          <p:nvPr/>
        </p:nvSpPr>
        <p:spPr>
          <a:xfrm>
            <a:off x="13151335" y="4238504"/>
            <a:ext cx="3576719" cy="1057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 fontAlgn="ctr">
              <a:buClr>
                <a:srgbClr val="000000"/>
              </a:buClr>
              <a:defRPr/>
            </a:pPr>
            <a:endParaRPr lang="en-US" sz="1350" b="1" kern="0">
              <a:solidFill>
                <a:srgbClr val="002060"/>
              </a:solidFill>
              <a:latin typeface="Montserrat" panose="020B0604020202020204" charset="-52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5" name="Rectangle 45">
            <a:extLst>
              <a:ext uri="{FF2B5EF4-FFF2-40B4-BE49-F238E27FC236}">
                <a16:creationId xmlns:a16="http://schemas.microsoft.com/office/drawing/2014/main" id="{74FFCD09-869D-42E4-BD84-6906FE1F62BE}"/>
              </a:ext>
            </a:extLst>
          </p:cNvPr>
          <p:cNvSpPr/>
          <p:nvPr/>
        </p:nvSpPr>
        <p:spPr>
          <a:xfrm>
            <a:off x="9465616" y="4238504"/>
            <a:ext cx="3456191" cy="1057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 fontAlgn="ctr">
              <a:buClr>
                <a:srgbClr val="000000"/>
              </a:buClr>
              <a:defRPr/>
            </a:pPr>
            <a:endParaRPr lang="en-US" sz="1350" b="1" kern="0">
              <a:solidFill>
                <a:srgbClr val="002060"/>
              </a:solidFill>
              <a:latin typeface="Montserrat" panose="020B0604020202020204" charset="-52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6" name="Rectangle 57">
            <a:extLst>
              <a:ext uri="{FF2B5EF4-FFF2-40B4-BE49-F238E27FC236}">
                <a16:creationId xmlns:a16="http://schemas.microsoft.com/office/drawing/2014/main" id="{A30F818B-B10C-4680-A73D-332C9B2ABA3C}"/>
              </a:ext>
            </a:extLst>
          </p:cNvPr>
          <p:cNvSpPr/>
          <p:nvPr/>
        </p:nvSpPr>
        <p:spPr>
          <a:xfrm>
            <a:off x="13151333" y="5892548"/>
            <a:ext cx="3576719" cy="1057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 fontAlgn="ctr">
              <a:buClr>
                <a:srgbClr val="000000"/>
              </a:buClr>
              <a:defRPr/>
            </a:pPr>
            <a:endParaRPr lang="en-US" sz="1350" b="1" kern="0">
              <a:solidFill>
                <a:srgbClr val="002060"/>
              </a:solidFill>
              <a:latin typeface="Montserrat" panose="020B0604020202020204" charset="-52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7" name="Rectangle 59">
            <a:extLst>
              <a:ext uri="{FF2B5EF4-FFF2-40B4-BE49-F238E27FC236}">
                <a16:creationId xmlns:a16="http://schemas.microsoft.com/office/drawing/2014/main" id="{7C921783-D37F-4F8E-BF52-FAC5D32B568C}"/>
              </a:ext>
            </a:extLst>
          </p:cNvPr>
          <p:cNvSpPr/>
          <p:nvPr/>
        </p:nvSpPr>
        <p:spPr>
          <a:xfrm>
            <a:off x="9465614" y="5892548"/>
            <a:ext cx="3456191" cy="1057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/>
          <a:p>
            <a:pPr algn="ctr" fontAlgn="ctr">
              <a:buClr>
                <a:srgbClr val="000000"/>
              </a:buClr>
              <a:defRPr/>
            </a:pPr>
            <a:endParaRPr lang="en-US" sz="1350" b="1" kern="0">
              <a:solidFill>
                <a:srgbClr val="002060"/>
              </a:solidFill>
              <a:latin typeface="Montserrat" panose="020B0604020202020204" charset="-52"/>
              <a:cs typeface="Segoe UI" panose="020B0502040204020203" pitchFamily="34" charset="0"/>
              <a:sym typeface="Arial"/>
            </a:endParaRPr>
          </a:p>
        </p:txBody>
      </p:sp>
      <p:sp>
        <p:nvSpPr>
          <p:cNvPr id="38" name="Google Shape;556;p117">
            <a:extLst>
              <a:ext uri="{FF2B5EF4-FFF2-40B4-BE49-F238E27FC236}">
                <a16:creationId xmlns:a16="http://schemas.microsoft.com/office/drawing/2014/main" id="{4C08968C-E550-4438-9EAC-343FBDEAACF7}"/>
              </a:ext>
            </a:extLst>
          </p:cNvPr>
          <p:cNvSpPr txBox="1"/>
          <p:nvPr/>
        </p:nvSpPr>
        <p:spPr>
          <a:xfrm>
            <a:off x="1124397" y="3582062"/>
            <a:ext cx="6705024" cy="5183847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100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39" name="Google Shape;556;p117">
            <a:extLst>
              <a:ext uri="{FF2B5EF4-FFF2-40B4-BE49-F238E27FC236}">
                <a16:creationId xmlns:a16="http://schemas.microsoft.com/office/drawing/2014/main" id="{0782947F-02AF-4D7D-9853-642E6E65641C}"/>
              </a:ext>
            </a:extLst>
          </p:cNvPr>
          <p:cNvSpPr txBox="1"/>
          <p:nvPr/>
        </p:nvSpPr>
        <p:spPr>
          <a:xfrm>
            <a:off x="1124397" y="3582062"/>
            <a:ext cx="6705024" cy="68579"/>
          </a:xfrm>
          <a:prstGeom prst="rect">
            <a:avLst/>
          </a:prstGeom>
          <a:solidFill>
            <a:srgbClr val="FF4013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100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46F868-9F8E-47F7-94E7-2DA2A3E6FCB7}"/>
              </a:ext>
            </a:extLst>
          </p:cNvPr>
          <p:cNvSpPr txBox="1"/>
          <p:nvPr/>
        </p:nvSpPr>
        <p:spPr>
          <a:xfrm>
            <a:off x="2077316" y="2721856"/>
            <a:ext cx="5409652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3500" b="1" kern="0" dirty="0">
                <a:solidFill>
                  <a:srgbClr val="FF4013"/>
                </a:solidFill>
                <a:cs typeface="Arial"/>
                <a:sym typeface="Arial"/>
              </a:rPr>
              <a:t>ОТКРЫТАЯ ПЛАТФОРМА</a:t>
            </a:r>
            <a:endParaRPr lang="en-US" sz="3500" b="1" kern="0" dirty="0">
              <a:solidFill>
                <a:srgbClr val="FF4013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4F96BA-EDB2-4721-99E7-040E0F99DFF8}"/>
              </a:ext>
            </a:extLst>
          </p:cNvPr>
          <p:cNvSpPr txBox="1"/>
          <p:nvPr/>
        </p:nvSpPr>
        <p:spPr>
          <a:xfrm>
            <a:off x="9531337" y="2706821"/>
            <a:ext cx="7520078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3500" b="1" kern="0" dirty="0">
                <a:solidFill>
                  <a:srgbClr val="FF4013"/>
                </a:solidFill>
                <a:cs typeface="Arial"/>
                <a:sym typeface="Arial"/>
              </a:rPr>
              <a:t>ЯЗЫКИ И СРЕДСТВА РАЗРАБОТКИ</a:t>
            </a:r>
            <a:endParaRPr lang="en-US" sz="3500" b="1" kern="0" dirty="0">
              <a:solidFill>
                <a:srgbClr val="FF4013"/>
              </a:solidFill>
              <a:cs typeface="Arial"/>
              <a:sym typeface="Arial"/>
            </a:endParaRPr>
          </a:p>
        </p:txBody>
      </p:sp>
      <p:sp>
        <p:nvSpPr>
          <p:cNvPr id="42" name="Google Shape;609;p74">
            <a:extLst>
              <a:ext uri="{FF2B5EF4-FFF2-40B4-BE49-F238E27FC236}">
                <a16:creationId xmlns:a16="http://schemas.microsoft.com/office/drawing/2014/main" id="{47809086-1A45-472D-A340-3507C103F26C}"/>
              </a:ext>
            </a:extLst>
          </p:cNvPr>
          <p:cNvSpPr txBox="1"/>
          <p:nvPr/>
        </p:nvSpPr>
        <p:spPr>
          <a:xfrm>
            <a:off x="1384704" y="3814110"/>
            <a:ext cx="6289398" cy="398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t" anchorCtr="0">
            <a:noAutofit/>
          </a:bodyPr>
          <a:lstStyle/>
          <a:p>
            <a:pPr marL="428615" indent="-428615" defTabSz="1371567">
              <a:spcBef>
                <a:spcPts val="18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2400" b="1" kern="0" dirty="0">
                <a:cs typeface="Arial" panose="020B0604020202020204" pitchFamily="34" charset="0"/>
                <a:sym typeface="Arial"/>
              </a:rPr>
              <a:t>Пакетная архитектура</a:t>
            </a:r>
            <a:r>
              <a:rPr lang="ru-RU" sz="2400" kern="0" dirty="0">
                <a:cs typeface="Arial" panose="020B0604020202020204" pitchFamily="34" charset="0"/>
                <a:sym typeface="Arial"/>
              </a:rPr>
              <a:t> позволяет выделять целостные функциональные блоки в виде отдельных модулей,</a:t>
            </a:r>
            <a:r>
              <a:rPr lang="en-US" sz="2400" kern="0" dirty="0">
                <a:cs typeface="Arial" panose="020B0604020202020204" pitchFamily="34" charset="0"/>
                <a:sym typeface="Arial"/>
              </a:rPr>
              <a:t> </a:t>
            </a:r>
            <a:r>
              <a:rPr lang="ru-RU" sz="2400" kern="0" dirty="0">
                <a:cs typeface="Arial" panose="020B0604020202020204" pitchFamily="34" charset="0"/>
                <a:sym typeface="Arial"/>
              </a:rPr>
              <a:t>управлять иерархией пакетов и их версионностью.</a:t>
            </a:r>
            <a:endParaRPr lang="en-US" sz="2400" kern="0" dirty="0">
              <a:cs typeface="Arial" panose="020B0604020202020204" pitchFamily="34" charset="0"/>
              <a:sym typeface="Arial"/>
            </a:endParaRPr>
          </a:p>
          <a:p>
            <a:pPr marL="428615" indent="-428615" defTabSz="1371567">
              <a:spcBef>
                <a:spcPts val="18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2400" dirty="0">
                <a:cs typeface="Arial" panose="020B0604020202020204" pitchFamily="34" charset="0"/>
              </a:rPr>
              <a:t>Поддержка стандартных 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ru-RU" sz="2400" b="1" dirty="0">
                <a:cs typeface="Arial" panose="020B0604020202020204" pitchFamily="34" charset="0"/>
              </a:rPr>
              <a:t>языков программирования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ru-RU" sz="2400" b="1" dirty="0">
                <a:cs typeface="Arial" panose="020B0604020202020204" pitchFamily="34" charset="0"/>
              </a:rPr>
              <a:t>и фреймворков</a:t>
            </a:r>
            <a:r>
              <a:rPr lang="ru-RU" sz="2400" dirty="0">
                <a:cs typeface="Arial" panose="020B0604020202020204" pitchFamily="34" charset="0"/>
              </a:rPr>
              <a:t> ускоряет и упрощает разработку. </a:t>
            </a:r>
            <a:endParaRPr lang="en-US" sz="2400" dirty="0">
              <a:cs typeface="Arial" panose="020B0604020202020204" pitchFamily="34" charset="0"/>
            </a:endParaRPr>
          </a:p>
          <a:p>
            <a:pPr defTabSz="1371567">
              <a:spcBef>
                <a:spcPts val="1800"/>
              </a:spcBef>
              <a:buClr>
                <a:srgbClr val="FF4013"/>
              </a:buClr>
              <a:buSzPct val="120000"/>
              <a:defRPr/>
            </a:pPr>
            <a:r>
              <a:rPr lang="ru-RU" sz="1800" kern="0" dirty="0">
                <a:solidFill>
                  <a:srgbClr val="0D2E4E"/>
                </a:solidFill>
                <a:cs typeface="Segoe UI" panose="020B0502040204020203" pitchFamily="34" charset="0"/>
                <a:sym typeface="Arial"/>
              </a:rPr>
              <a:t> </a:t>
            </a:r>
            <a:endParaRPr lang="en-US" sz="1800" kern="0" dirty="0">
              <a:solidFill>
                <a:srgbClr val="0D2E4E"/>
              </a:solidFill>
              <a:cs typeface="Segoe UI" panose="020B0502040204020203" pitchFamily="34" charset="0"/>
              <a:sym typeface="Arial"/>
            </a:endParaRPr>
          </a:p>
        </p:txBody>
      </p:sp>
      <p:sp>
        <p:nvSpPr>
          <p:cNvPr id="43" name="Google Shape;556;p117">
            <a:extLst>
              <a:ext uri="{FF2B5EF4-FFF2-40B4-BE49-F238E27FC236}">
                <a16:creationId xmlns:a16="http://schemas.microsoft.com/office/drawing/2014/main" id="{A177A490-A475-4406-B2F5-AC52AC2DBB22}"/>
              </a:ext>
            </a:extLst>
          </p:cNvPr>
          <p:cNvSpPr txBox="1"/>
          <p:nvPr/>
        </p:nvSpPr>
        <p:spPr>
          <a:xfrm>
            <a:off x="9230994" y="3582062"/>
            <a:ext cx="7731678" cy="87728"/>
          </a:xfrm>
          <a:prstGeom prst="rect">
            <a:avLst/>
          </a:prstGeom>
          <a:solidFill>
            <a:srgbClr val="FF4013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400" b="1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685197-E5FA-40BE-8EC9-9FF448E265F4}"/>
              </a:ext>
            </a:extLst>
          </p:cNvPr>
          <p:cNvSpPr txBox="1"/>
          <p:nvPr/>
        </p:nvSpPr>
        <p:spPr>
          <a:xfrm>
            <a:off x="9930959" y="3848452"/>
            <a:ext cx="3033261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00">
              <a:buClr>
                <a:srgbClr val="03101C"/>
              </a:buClr>
              <a:buSzPct val="75000"/>
              <a:defRPr/>
            </a:pPr>
            <a:r>
              <a:rPr lang="ru-RU" sz="1575" b="1">
                <a:solidFill>
                  <a:srgbClr val="0D2E4E"/>
                </a:solidFill>
                <a:cs typeface="Segoe UI" panose="020B0502040204020203" pitchFamily="34" charset="0"/>
                <a:sym typeface="Arial"/>
              </a:rPr>
              <a:t>ФРЕЙМВОРКИ: </a:t>
            </a:r>
            <a:r>
              <a:rPr lang="en-US" sz="1575" b="1">
                <a:solidFill>
                  <a:srgbClr val="0D2E4E"/>
                </a:solidFill>
                <a:cs typeface="Segoe UI" panose="020B0502040204020203" pitchFamily="34" charset="0"/>
                <a:sym typeface="Arial"/>
              </a:rPr>
              <a:t>FRONTEND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2AC706-8567-4388-BBDD-16D26F28B334}"/>
              </a:ext>
            </a:extLst>
          </p:cNvPr>
          <p:cNvSpPr txBox="1"/>
          <p:nvPr/>
        </p:nvSpPr>
        <p:spPr>
          <a:xfrm>
            <a:off x="13499480" y="3843481"/>
            <a:ext cx="295596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00">
              <a:buClr>
                <a:srgbClr val="03101C"/>
              </a:buClr>
              <a:buSzPct val="75000"/>
              <a:defRPr/>
            </a:pPr>
            <a:r>
              <a:rPr lang="ru-RU" sz="1575" b="1">
                <a:solidFill>
                  <a:srgbClr val="0D2E4E"/>
                </a:solidFill>
                <a:cs typeface="Segoe UI" panose="020B0502040204020203" pitchFamily="34" charset="0"/>
              </a:rPr>
              <a:t>ФРЕЙМВОРКИ: </a:t>
            </a:r>
            <a:r>
              <a:rPr lang="en-US" sz="1575" b="1">
                <a:solidFill>
                  <a:srgbClr val="0D2E4E"/>
                </a:solidFill>
                <a:cs typeface="Segoe UI" panose="020B0502040204020203" pitchFamily="34" charset="0"/>
              </a:rPr>
              <a:t>BACKEND</a:t>
            </a:r>
          </a:p>
        </p:txBody>
      </p:sp>
      <p:grpSp>
        <p:nvGrpSpPr>
          <p:cNvPr id="46" name="Group 16">
            <a:extLst>
              <a:ext uri="{FF2B5EF4-FFF2-40B4-BE49-F238E27FC236}">
                <a16:creationId xmlns:a16="http://schemas.microsoft.com/office/drawing/2014/main" id="{2C4F2A35-97B1-4C07-AD9F-2CF8CA30CC8C}"/>
              </a:ext>
            </a:extLst>
          </p:cNvPr>
          <p:cNvGrpSpPr/>
          <p:nvPr/>
        </p:nvGrpSpPr>
        <p:grpSpPr>
          <a:xfrm>
            <a:off x="9465614" y="7083214"/>
            <a:ext cx="7262438" cy="1478810"/>
            <a:chOff x="4389835" y="3686753"/>
            <a:chExt cx="4841625" cy="98587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C953C0B-EFF8-4B97-9FF4-D0DEC09512E5}"/>
                </a:ext>
              </a:extLst>
            </p:cNvPr>
            <p:cNvSpPr txBox="1"/>
            <p:nvPr/>
          </p:nvSpPr>
          <p:spPr>
            <a:xfrm>
              <a:off x="4759032" y="3686753"/>
              <a:ext cx="4094872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8700">
                <a:buClr>
                  <a:srgbClr val="03101C"/>
                </a:buClr>
                <a:buSzPct val="75000"/>
                <a:defRPr/>
              </a:pPr>
              <a:r>
                <a:rPr lang="ru-RU" sz="1575" b="1" dirty="0">
                  <a:solidFill>
                    <a:srgbClr val="0D2E4E"/>
                  </a:solidFill>
                  <a:cs typeface="Segoe UI" panose="020B0502040204020203" pitchFamily="34" charset="0"/>
                </a:rPr>
                <a:t>ФРЕЙМВОРКИ: </a:t>
              </a:r>
              <a:r>
                <a:rPr lang="en-US" sz="1575" b="1" dirty="0">
                  <a:solidFill>
                    <a:srgbClr val="0D2E4E"/>
                  </a:solidFill>
                  <a:cs typeface="Segoe UI" panose="020B0502040204020203" pitchFamily="34" charset="0"/>
                </a:rPr>
                <a:t>MOBILE</a:t>
              </a:r>
            </a:p>
          </p:txBody>
        </p:sp>
        <p:sp>
          <p:nvSpPr>
            <p:cNvPr id="48" name="Rectangle 159">
              <a:extLst>
                <a:ext uri="{FF2B5EF4-FFF2-40B4-BE49-F238E27FC236}">
                  <a16:creationId xmlns:a16="http://schemas.microsoft.com/office/drawing/2014/main" id="{BC8F314A-B582-4EEA-AA22-04331B29188E}"/>
                </a:ext>
              </a:extLst>
            </p:cNvPr>
            <p:cNvSpPr/>
            <p:nvPr/>
          </p:nvSpPr>
          <p:spPr>
            <a:xfrm>
              <a:off x="4389835" y="3967890"/>
              <a:ext cx="4841625" cy="7047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 fontAlgn="ctr">
                <a:buClr>
                  <a:srgbClr val="000000"/>
                </a:buClr>
                <a:defRPr/>
              </a:pPr>
              <a:endParaRPr lang="en-US" sz="1350" b="1" kern="0">
                <a:solidFill>
                  <a:srgbClr val="002060"/>
                </a:solidFill>
                <a:cs typeface="Segoe UI" panose="020B0502040204020203" pitchFamily="34" charset="0"/>
                <a:sym typeface="Arial"/>
              </a:endParaRPr>
            </a:p>
          </p:txBody>
        </p:sp>
      </p:grpSp>
      <p:pic>
        <p:nvPicPr>
          <p:cNvPr id="50" name="Picture 2" descr="C:\Users\Dave\Desktop\Logo-Sencha-ExtJS-Stack-LightBGs.png">
            <a:extLst>
              <a:ext uri="{FF2B5EF4-FFF2-40B4-BE49-F238E27FC236}">
                <a16:creationId xmlns:a16="http://schemas.microsoft.com/office/drawing/2014/main" id="{327FDFC1-4C37-4951-9433-52AF780D8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828" y="4362452"/>
            <a:ext cx="636194" cy="7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B840BCD-9CB3-4184-8F1F-188BD47C4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4146" y="4262063"/>
            <a:ext cx="970665" cy="90449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F05345EF-4F01-44CB-82B8-19D5E8183F14}"/>
              </a:ext>
            </a:extLst>
          </p:cNvPr>
          <p:cNvSpPr txBox="1"/>
          <p:nvPr/>
        </p:nvSpPr>
        <p:spPr>
          <a:xfrm>
            <a:off x="10019410" y="5502496"/>
            <a:ext cx="285635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00">
              <a:buClr>
                <a:srgbClr val="03101C"/>
              </a:buClr>
              <a:buSzPct val="75000"/>
              <a:defRPr/>
            </a:pPr>
            <a:r>
              <a:rPr lang="ru-RU" sz="1575" b="1" dirty="0">
                <a:solidFill>
                  <a:srgbClr val="0D2E4E"/>
                </a:solidFill>
                <a:cs typeface="Segoe UI" panose="020B0502040204020203" pitchFamily="34" charset="0"/>
              </a:rPr>
              <a:t>ЯЗЫКИ:</a:t>
            </a:r>
            <a:r>
              <a:rPr lang="en-US" sz="1575" b="1" dirty="0">
                <a:solidFill>
                  <a:srgbClr val="0D2E4E"/>
                </a:solidFill>
                <a:cs typeface="Segoe UI" panose="020B0502040204020203" pitchFamily="34" charset="0"/>
              </a:rPr>
              <a:t> FRONTEND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B6FF69-810E-4B42-A482-39CE7846AB65}"/>
              </a:ext>
            </a:extLst>
          </p:cNvPr>
          <p:cNvSpPr txBox="1"/>
          <p:nvPr/>
        </p:nvSpPr>
        <p:spPr>
          <a:xfrm>
            <a:off x="13499478" y="5497525"/>
            <a:ext cx="295596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700">
              <a:buClr>
                <a:srgbClr val="03101C"/>
              </a:buClr>
              <a:buSzPct val="75000"/>
              <a:defRPr/>
            </a:pPr>
            <a:r>
              <a:rPr lang="ru-RU" sz="1575" b="1">
                <a:solidFill>
                  <a:srgbClr val="0D2E4E"/>
                </a:solidFill>
                <a:cs typeface="Segoe UI" panose="020B0502040204020203" pitchFamily="34" charset="0"/>
              </a:rPr>
              <a:t>ЯЗЫКИ:</a:t>
            </a:r>
            <a:r>
              <a:rPr lang="en-US" sz="1575" b="1">
                <a:solidFill>
                  <a:srgbClr val="0D2E4E"/>
                </a:solidFill>
                <a:cs typeface="Segoe UI" panose="020B0502040204020203" pitchFamily="34" charset="0"/>
              </a:rPr>
              <a:t> BACKEND</a:t>
            </a:r>
          </a:p>
        </p:txBody>
      </p:sp>
      <p:grpSp>
        <p:nvGrpSpPr>
          <p:cNvPr id="57" name="Group 10">
            <a:extLst>
              <a:ext uri="{FF2B5EF4-FFF2-40B4-BE49-F238E27FC236}">
                <a16:creationId xmlns:a16="http://schemas.microsoft.com/office/drawing/2014/main" id="{55CC7F9D-B965-461A-8F4F-0C42A8728389}"/>
              </a:ext>
            </a:extLst>
          </p:cNvPr>
          <p:cNvGrpSpPr/>
          <p:nvPr/>
        </p:nvGrpSpPr>
        <p:grpSpPr>
          <a:xfrm>
            <a:off x="10165331" y="6073517"/>
            <a:ext cx="2051808" cy="796827"/>
            <a:chOff x="4561708" y="2910289"/>
            <a:chExt cx="1405936" cy="580102"/>
          </a:xfrm>
        </p:grpSpPr>
        <p:pic>
          <p:nvPicPr>
            <p:cNvPr id="58" name="Picture 61" descr="C:\Users\Dave\Desktop\javascript-1.emf">
              <a:extLst>
                <a:ext uri="{FF2B5EF4-FFF2-40B4-BE49-F238E27FC236}">
                  <a16:creationId xmlns:a16="http://schemas.microsoft.com/office/drawing/2014/main" id="{C99E17A4-831E-4C84-B96F-997C4F3C3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510" y="2910686"/>
              <a:ext cx="510134" cy="57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7" descr="C:\Users\Dave\Desktop\1_mn6bOs7s6Qbao15PMNRyOA.png">
              <a:extLst>
                <a:ext uri="{FF2B5EF4-FFF2-40B4-BE49-F238E27FC236}">
                  <a16:creationId xmlns:a16="http://schemas.microsoft.com/office/drawing/2014/main" id="{7BCF34F8-56FF-4F29-9F3A-100B5AF6B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708" y="2910289"/>
              <a:ext cx="538963" cy="538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Picture 5" descr="C:\Users\Dave\Desktop\c--4.emf">
            <a:extLst>
              <a:ext uri="{FF2B5EF4-FFF2-40B4-BE49-F238E27FC236}">
                <a16:creationId xmlns:a16="http://schemas.microsoft.com/office/drawing/2014/main" id="{2AE6B75A-FA79-4016-9C0D-DF8DE48B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845" y="5967914"/>
            <a:ext cx="842583" cy="94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6" descr="A picture containing laptop, computer&#10;&#10;Description automatically generated">
            <a:extLst>
              <a:ext uri="{FF2B5EF4-FFF2-40B4-BE49-F238E27FC236}">
                <a16:creationId xmlns:a16="http://schemas.microsoft.com/office/drawing/2014/main" id="{D5B202A6-98DB-4873-BD58-BAFD8F257B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4821" y="7769895"/>
            <a:ext cx="1827000" cy="522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DABB43-7F6E-484A-84A6-FE756E3EE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6384" y="4382874"/>
            <a:ext cx="807245" cy="7402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ED36E0-7F21-4AB2-81BB-978BCE590C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78594" y="4305329"/>
            <a:ext cx="899454" cy="9006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FA2E4C-1D09-4081-A385-5B06F8570E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06772" y="4305329"/>
            <a:ext cx="899454" cy="8935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F2F31-4D55-4BF9-A87A-BC01E4E854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5873" y="7614902"/>
            <a:ext cx="931266" cy="92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56;p117">
            <a:extLst>
              <a:ext uri="{FF2B5EF4-FFF2-40B4-BE49-F238E27FC236}">
                <a16:creationId xmlns:a16="http://schemas.microsoft.com/office/drawing/2014/main" id="{FEBFFF24-D4A8-401F-85B6-9021B0506504}"/>
              </a:ext>
            </a:extLst>
          </p:cNvPr>
          <p:cNvSpPr txBox="1"/>
          <p:nvPr/>
        </p:nvSpPr>
        <p:spPr>
          <a:xfrm>
            <a:off x="9115719" y="3684090"/>
            <a:ext cx="7731678" cy="4948095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100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34" name="Google Shape;556;p117">
            <a:extLst>
              <a:ext uri="{FF2B5EF4-FFF2-40B4-BE49-F238E27FC236}">
                <a16:creationId xmlns:a16="http://schemas.microsoft.com/office/drawing/2014/main" id="{6CBE2F8D-C668-4939-A8FB-8187C989CC6E}"/>
              </a:ext>
            </a:extLst>
          </p:cNvPr>
          <p:cNvSpPr txBox="1"/>
          <p:nvPr/>
        </p:nvSpPr>
        <p:spPr>
          <a:xfrm>
            <a:off x="1190112" y="3649163"/>
            <a:ext cx="6451212" cy="4983023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100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39" name="Google Shape;609;p74">
            <a:extLst>
              <a:ext uri="{FF2B5EF4-FFF2-40B4-BE49-F238E27FC236}">
                <a16:creationId xmlns:a16="http://schemas.microsoft.com/office/drawing/2014/main" id="{21F5DF70-DD38-430A-A696-9DF34799E8B3}"/>
              </a:ext>
            </a:extLst>
          </p:cNvPr>
          <p:cNvSpPr txBox="1"/>
          <p:nvPr/>
        </p:nvSpPr>
        <p:spPr>
          <a:xfrm>
            <a:off x="1450419" y="3709755"/>
            <a:ext cx="5883444" cy="455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t" anchorCtr="0">
            <a:noAutofit/>
          </a:bodyPr>
          <a:lstStyle/>
          <a:p>
            <a:pPr marL="428615" indent="-428615" defTabSz="1371567">
              <a:spcBef>
                <a:spcPts val="18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en-US" sz="2400" kern="0" dirty="0" err="1">
                <a:cs typeface="Arial" panose="020B0604020202020204" pitchFamily="34" charset="0"/>
                <a:sym typeface="Arial"/>
              </a:rPr>
              <a:t>BPMSoft</a:t>
            </a:r>
            <a:r>
              <a:rPr lang="en-US" sz="2400" kern="0" dirty="0">
                <a:cs typeface="Arial" panose="020B0604020202020204" pitchFamily="34" charset="0"/>
                <a:sym typeface="Arial"/>
              </a:rPr>
              <a:t> </a:t>
            </a:r>
            <a:r>
              <a:rPr lang="ru-RU" sz="2400" kern="0" dirty="0">
                <a:cs typeface="Arial" panose="020B0604020202020204" pitchFamily="34" charset="0"/>
                <a:sym typeface="Arial"/>
              </a:rPr>
              <a:t>включает </a:t>
            </a:r>
            <a:r>
              <a:rPr lang="ru-RU" sz="2400" b="1" kern="0" dirty="0">
                <a:cs typeface="Arial" panose="020B0604020202020204" pitchFamily="34" charset="0"/>
                <a:sym typeface="Arial"/>
              </a:rPr>
              <a:t>собственную </a:t>
            </a:r>
            <a:r>
              <a:rPr lang="en-US" sz="2400" b="1" kern="0" dirty="0">
                <a:cs typeface="Arial" panose="020B0604020202020204" pitchFamily="34" charset="0"/>
                <a:sym typeface="Arial"/>
              </a:rPr>
              <a:t>ORM</a:t>
            </a:r>
            <a:r>
              <a:rPr lang="ru-RU" sz="2400" kern="0" dirty="0">
                <a:cs typeface="Arial" panose="020B0604020202020204" pitchFamily="34" charset="0"/>
                <a:sym typeface="Arial"/>
              </a:rPr>
              <a:t>, что позволяет создавать</a:t>
            </a:r>
            <a:r>
              <a:rPr lang="en-US" sz="2400" kern="0" dirty="0">
                <a:cs typeface="Arial" panose="020B0604020202020204" pitchFamily="34" charset="0"/>
                <a:sym typeface="Arial"/>
              </a:rPr>
              <a:t> </a:t>
            </a:r>
            <a:r>
              <a:rPr lang="ru-RU" sz="2400" kern="0" dirty="0">
                <a:cs typeface="Arial" panose="020B0604020202020204" pitchFamily="34" charset="0"/>
                <a:sym typeface="Arial"/>
              </a:rPr>
              <a:t>приложения, совместимые со всеми поддерживаемыми СУБД</a:t>
            </a:r>
            <a:r>
              <a:rPr lang="en-US" sz="2400" kern="0" dirty="0">
                <a:cs typeface="Arial" panose="020B0604020202020204" pitchFamily="34" charset="0"/>
                <a:sym typeface="Arial"/>
              </a:rPr>
              <a:t>. </a:t>
            </a:r>
          </a:p>
          <a:p>
            <a:pPr marL="428615" indent="-428615" defTabSz="1371567">
              <a:spcBef>
                <a:spcPts val="18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/>
            </a:pPr>
            <a:r>
              <a:rPr lang="ru-RU" sz="2400" dirty="0">
                <a:cs typeface="Arial" panose="020B0604020202020204" pitchFamily="34" charset="0"/>
              </a:rPr>
              <a:t>В инфраструктуре </a:t>
            </a:r>
            <a:r>
              <a:rPr lang="en-US" sz="2400" dirty="0" err="1">
                <a:cs typeface="Arial" panose="020B0604020202020204" pitchFamily="34" charset="0"/>
              </a:rPr>
              <a:t>BPMSoft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ru-RU" sz="2400" dirty="0">
                <a:cs typeface="Arial" panose="020B0604020202020204" pitchFamily="34" charset="0"/>
              </a:rPr>
              <a:t>используется </a:t>
            </a:r>
            <a:r>
              <a:rPr lang="ru-RU" sz="2400" b="1" dirty="0">
                <a:cs typeface="Arial" panose="020B0604020202020204" pitchFamily="34" charset="0"/>
              </a:rPr>
              <a:t>открытое ПО</a:t>
            </a:r>
            <a:r>
              <a:rPr lang="ru-RU" sz="2400" dirty="0">
                <a:cs typeface="Arial" panose="020B0604020202020204" pitchFamily="34" charset="0"/>
              </a:rPr>
              <a:t>, которое обладает высокой степенью надежности и производительности</a:t>
            </a:r>
            <a:r>
              <a:rPr lang="en-US" sz="2400" dirty="0">
                <a:cs typeface="Arial" panose="020B0604020202020204" pitchFamily="34" charset="0"/>
              </a:rPr>
              <a:t>.</a:t>
            </a:r>
          </a:p>
          <a:p>
            <a:pPr marL="428615" indent="-428615" defTabSz="1371567">
              <a:spcBef>
                <a:spcPts val="1800"/>
              </a:spcBef>
              <a:buClr>
                <a:srgbClr val="FF4013"/>
              </a:buClr>
              <a:buSzPct val="120000"/>
              <a:buFont typeface="Wingdings 3" panose="05040102010807070707" pitchFamily="18" charset="2"/>
              <a:buChar char=""/>
              <a:defRPr/>
            </a:pPr>
            <a:endParaRPr lang="ru-RU" sz="1800" kern="0" dirty="0">
              <a:solidFill>
                <a:srgbClr val="0D2E4E"/>
              </a:solidFill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40" name="Group 89">
            <a:extLst>
              <a:ext uri="{FF2B5EF4-FFF2-40B4-BE49-F238E27FC236}">
                <a16:creationId xmlns:a16="http://schemas.microsoft.com/office/drawing/2014/main" id="{0F997F21-028A-4C4F-940D-CA130A47994D}"/>
              </a:ext>
            </a:extLst>
          </p:cNvPr>
          <p:cNvGrpSpPr/>
          <p:nvPr/>
        </p:nvGrpSpPr>
        <p:grpSpPr>
          <a:xfrm>
            <a:off x="9233664" y="3709756"/>
            <a:ext cx="7370169" cy="4746404"/>
            <a:chOff x="4022676" y="6353257"/>
            <a:chExt cx="4913446" cy="316426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8B753E-EF5D-4834-ADCB-E8AEB0B59BD8}"/>
                </a:ext>
              </a:extLst>
            </p:cNvPr>
            <p:cNvSpPr txBox="1"/>
            <p:nvPr/>
          </p:nvSpPr>
          <p:spPr>
            <a:xfrm>
              <a:off x="4022676" y="6353257"/>
              <a:ext cx="1292062" cy="215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8700">
                <a:buClr>
                  <a:srgbClr val="03101C"/>
                </a:buClr>
                <a:buSzPct val="75000"/>
                <a:defRPr/>
              </a:pPr>
              <a:r>
                <a:rPr lang="ru-RU" sz="1500">
                  <a:solidFill>
                    <a:srgbClr val="0D2E4E"/>
                  </a:solidFill>
                  <a:latin typeface="Montserrat" panose="020B0604020202020204" charset="-52"/>
                  <a:cs typeface="Segoe UI" panose="020B0502040204020203" pitchFamily="34" charset="0"/>
                </a:rPr>
                <a:t>ВЕБ-СЕРВЕРЫ</a:t>
              </a:r>
              <a:endParaRPr lang="en-US" sz="1500">
                <a:solidFill>
                  <a:srgbClr val="0D2E4E"/>
                </a:solidFill>
                <a:latin typeface="Montserrat" panose="020B0604020202020204" charset="-52"/>
                <a:cs typeface="Segoe UI" panose="020B0502040204020203" pitchFamily="34" charset="0"/>
              </a:endParaRPr>
            </a:p>
          </p:txBody>
        </p:sp>
        <p:sp>
          <p:nvSpPr>
            <p:cNvPr id="42" name="Rectangle 91">
              <a:extLst>
                <a:ext uri="{FF2B5EF4-FFF2-40B4-BE49-F238E27FC236}">
                  <a16:creationId xmlns:a16="http://schemas.microsoft.com/office/drawing/2014/main" id="{6FBE936F-0B5A-4C98-987B-3E7B251F0574}"/>
                </a:ext>
              </a:extLst>
            </p:cNvPr>
            <p:cNvSpPr/>
            <p:nvPr/>
          </p:nvSpPr>
          <p:spPr>
            <a:xfrm>
              <a:off x="4097589" y="6634240"/>
              <a:ext cx="1142236" cy="7791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 fontAlgn="ctr">
                <a:buClr>
                  <a:srgbClr val="000000"/>
                </a:buClr>
                <a:defRPr/>
              </a:pPr>
              <a:endParaRPr lang="en-US" sz="1200" kern="0">
                <a:solidFill>
                  <a:srgbClr val="002060"/>
                </a:solidFill>
                <a:latin typeface="Montserrat" panose="020B0604020202020204" charset="-52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3" name="Rectangle 92">
              <a:extLst>
                <a:ext uri="{FF2B5EF4-FFF2-40B4-BE49-F238E27FC236}">
                  <a16:creationId xmlns:a16="http://schemas.microsoft.com/office/drawing/2014/main" id="{FAD67C28-6C7E-4681-BBC3-63D877CFB60E}"/>
                </a:ext>
              </a:extLst>
            </p:cNvPr>
            <p:cNvSpPr/>
            <p:nvPr/>
          </p:nvSpPr>
          <p:spPr>
            <a:xfrm>
              <a:off x="5455323" y="6634240"/>
              <a:ext cx="1657170" cy="7791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 fontAlgn="ctr">
                <a:buClr>
                  <a:srgbClr val="000000"/>
                </a:buClr>
                <a:defRPr/>
              </a:pPr>
              <a:endParaRPr lang="en-US" sz="1200" kern="0">
                <a:solidFill>
                  <a:srgbClr val="002060"/>
                </a:solidFill>
                <a:latin typeface="Montserrat" panose="020B0604020202020204" charset="-52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97BB84-9929-44B4-BC4E-4F5AC5C93A0F}"/>
                </a:ext>
              </a:extLst>
            </p:cNvPr>
            <p:cNvSpPr txBox="1"/>
            <p:nvPr/>
          </p:nvSpPr>
          <p:spPr>
            <a:xfrm>
              <a:off x="5541097" y="6353257"/>
              <a:ext cx="1485622" cy="215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8700">
                <a:buClr>
                  <a:srgbClr val="03101C"/>
                </a:buClr>
                <a:buSzPct val="75000"/>
                <a:defRPr/>
              </a:pPr>
              <a:r>
                <a:rPr lang="ru-RU" sz="1500">
                  <a:solidFill>
                    <a:srgbClr val="0D2E4E"/>
                  </a:solidFill>
                  <a:latin typeface="Montserrat" panose="020B0604020202020204" charset="-52"/>
                  <a:cs typeface="Segoe UI" panose="020B0502040204020203" pitchFamily="34" charset="0"/>
                </a:rPr>
                <a:t>ВЕБ-БРАУЗЕРЫ</a:t>
              </a:r>
              <a:endParaRPr lang="en-US" sz="1500">
                <a:solidFill>
                  <a:srgbClr val="0D2E4E"/>
                </a:solidFill>
                <a:latin typeface="Montserrat" panose="020B0604020202020204" charset="-52"/>
                <a:cs typeface="Segoe UI" panose="020B0502040204020203" pitchFamily="34" charset="0"/>
              </a:endParaRPr>
            </a:p>
          </p:txBody>
        </p:sp>
        <p:sp>
          <p:nvSpPr>
            <p:cNvPr id="45" name="Rectangle 94">
              <a:extLst>
                <a:ext uri="{FF2B5EF4-FFF2-40B4-BE49-F238E27FC236}">
                  <a16:creationId xmlns:a16="http://schemas.microsoft.com/office/drawing/2014/main" id="{3E5F37BE-C328-445D-9F3E-08F7ED8C8710}"/>
                </a:ext>
              </a:extLst>
            </p:cNvPr>
            <p:cNvSpPr/>
            <p:nvPr/>
          </p:nvSpPr>
          <p:spPr>
            <a:xfrm>
              <a:off x="7338852" y="6634240"/>
              <a:ext cx="1424868" cy="7791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anchor="ctr">
              <a:noAutofit/>
            </a:bodyPr>
            <a:lstStyle/>
            <a:p>
              <a:pPr algn="ctr" fontAlgn="ctr">
                <a:buClr>
                  <a:srgbClr val="000000"/>
                </a:buClr>
                <a:defRPr/>
              </a:pPr>
              <a:endParaRPr lang="en-US" sz="1200" kern="0">
                <a:solidFill>
                  <a:srgbClr val="002060"/>
                </a:solidFill>
                <a:latin typeface="Montserrat" panose="020B0604020202020204" charset="-52"/>
                <a:cs typeface="Segoe UI" panose="020B0502040204020203" pitchFamily="34" charset="0"/>
                <a:sym typeface="Arial"/>
              </a:endParaRPr>
            </a:p>
          </p:txBody>
        </p:sp>
        <p:pic>
          <p:nvPicPr>
            <p:cNvPr id="46" name="Google Shape;621;p74">
              <a:extLst>
                <a:ext uri="{FF2B5EF4-FFF2-40B4-BE49-F238E27FC236}">
                  <a16:creationId xmlns:a16="http://schemas.microsoft.com/office/drawing/2014/main" id="{C300F550-736D-431A-8EE7-89814C6A1CA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95301" y="6817218"/>
              <a:ext cx="291204" cy="2912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622;p74">
              <a:extLst>
                <a:ext uri="{FF2B5EF4-FFF2-40B4-BE49-F238E27FC236}">
                  <a16:creationId xmlns:a16="http://schemas.microsoft.com/office/drawing/2014/main" id="{CF6566A7-FF6A-4D34-AB0E-66C2B82A4CC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25414" y="6805726"/>
              <a:ext cx="282531" cy="331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38A7F8-CB26-4F6E-9E3F-5873776A2871}"/>
                </a:ext>
              </a:extLst>
            </p:cNvPr>
            <p:cNvSpPr txBox="1"/>
            <p:nvPr/>
          </p:nvSpPr>
          <p:spPr>
            <a:xfrm>
              <a:off x="7112493" y="6353257"/>
              <a:ext cx="1823629" cy="215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28700">
                <a:buClr>
                  <a:srgbClr val="03101C"/>
                </a:buClr>
                <a:buSzPct val="75000"/>
                <a:defRPr/>
              </a:pPr>
              <a:r>
                <a:rPr lang="en-US" sz="1500">
                  <a:solidFill>
                    <a:srgbClr val="0D2E4E"/>
                  </a:solidFill>
                  <a:latin typeface="Montserrat" panose="020B0604020202020204" charset="-52"/>
                  <a:cs typeface="Segoe UI" panose="020B0502040204020203" pitchFamily="34" charset="0"/>
                </a:rPr>
                <a:t>MOBILE</a:t>
              </a:r>
              <a:r>
                <a:rPr lang="ru-RU" sz="1500">
                  <a:solidFill>
                    <a:srgbClr val="0D2E4E"/>
                  </a:solidFill>
                  <a:latin typeface="Montserrat" panose="020B0604020202020204" charset="-52"/>
                  <a:cs typeface="Segoe UI" panose="020B0502040204020203" pitchFamily="34" charset="0"/>
                </a:rPr>
                <a:t>-ПЛАТФОРМЫ</a:t>
              </a:r>
              <a:endParaRPr lang="en-US" sz="1500">
                <a:solidFill>
                  <a:srgbClr val="0D2E4E"/>
                </a:solidFill>
                <a:latin typeface="Montserrat" panose="020B0604020202020204" charset="-52"/>
                <a:cs typeface="Segoe UI" panose="020B0502040204020203" pitchFamily="34" charset="0"/>
              </a:endParaRPr>
            </a:p>
          </p:txBody>
        </p:sp>
        <p:grpSp>
          <p:nvGrpSpPr>
            <p:cNvPr id="49" name="Group 98">
              <a:extLst>
                <a:ext uri="{FF2B5EF4-FFF2-40B4-BE49-F238E27FC236}">
                  <a16:creationId xmlns:a16="http://schemas.microsoft.com/office/drawing/2014/main" id="{A7CF917A-82F2-4AE3-9296-19129D3ECF2A}"/>
                </a:ext>
              </a:extLst>
            </p:cNvPr>
            <p:cNvGrpSpPr/>
            <p:nvPr/>
          </p:nvGrpSpPr>
          <p:grpSpPr>
            <a:xfrm>
              <a:off x="4097589" y="7456558"/>
              <a:ext cx="4756454" cy="968162"/>
              <a:chOff x="4097450" y="2618860"/>
              <a:chExt cx="4756454" cy="968162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6124C2D-2F2B-45B6-B613-F1A50AAF7EDD}"/>
                  </a:ext>
                </a:extLst>
              </p:cNvPr>
              <p:cNvSpPr txBox="1"/>
              <p:nvPr/>
            </p:nvSpPr>
            <p:spPr>
              <a:xfrm>
                <a:off x="4097450" y="2618860"/>
                <a:ext cx="4756454" cy="2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28700">
                  <a:buClr>
                    <a:srgbClr val="03101C"/>
                  </a:buClr>
                  <a:buSzPct val="75000"/>
                  <a:defRPr/>
                </a:pPr>
                <a:r>
                  <a:rPr lang="ru-RU" sz="1500">
                    <a:solidFill>
                      <a:srgbClr val="0D2E4E"/>
                    </a:solidFill>
                    <a:latin typeface="Montserrat" panose="020B0604020202020204" charset="-52"/>
                    <a:cs typeface="Segoe UI" panose="020B0502040204020203" pitchFamily="34" charset="0"/>
                  </a:rPr>
                  <a:t>СУБД</a:t>
                </a:r>
                <a:endParaRPr lang="en-US" sz="1500">
                  <a:solidFill>
                    <a:srgbClr val="0D2E4E"/>
                  </a:solidFill>
                  <a:latin typeface="Montserrat" panose="020B0604020202020204" charset="-52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Rectangle 116">
                <a:extLst>
                  <a:ext uri="{FF2B5EF4-FFF2-40B4-BE49-F238E27FC236}">
                    <a16:creationId xmlns:a16="http://schemas.microsoft.com/office/drawing/2014/main" id="{33A1B2C0-2F77-474B-934F-AA2D8FAEA89F}"/>
                  </a:ext>
                </a:extLst>
              </p:cNvPr>
              <p:cNvSpPr/>
              <p:nvPr/>
            </p:nvSpPr>
            <p:spPr>
              <a:xfrm>
                <a:off x="4097451" y="2882286"/>
                <a:ext cx="4666130" cy="70473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 fontAlgn="ctr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002060"/>
                  </a:solidFill>
                  <a:latin typeface="Montserrat" panose="020B0604020202020204" charset="-52"/>
                  <a:cs typeface="Segoe UI" panose="020B0502040204020203" pitchFamily="34" charset="0"/>
                  <a:sym typeface="Arial"/>
                </a:endParaRPr>
              </a:p>
            </p:txBody>
          </p:sp>
          <p:pic>
            <p:nvPicPr>
              <p:cNvPr id="68" name="Google Shape;626;p74">
                <a:extLst>
                  <a:ext uri="{FF2B5EF4-FFF2-40B4-BE49-F238E27FC236}">
                    <a16:creationId xmlns:a16="http://schemas.microsoft.com/office/drawing/2014/main" id="{B15EDCFC-91DA-4701-89D8-E1DAF0358EF6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340040" y="2990137"/>
                <a:ext cx="828204" cy="4335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628;p74">
                <a:extLst>
                  <a:ext uri="{FF2B5EF4-FFF2-40B4-BE49-F238E27FC236}">
                    <a16:creationId xmlns:a16="http://schemas.microsoft.com/office/drawing/2014/main" id="{5FE90A84-7D1B-4904-B6F5-E45F2579137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601371" y="2996844"/>
                <a:ext cx="1021966" cy="5136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roup 99">
              <a:extLst>
                <a:ext uri="{FF2B5EF4-FFF2-40B4-BE49-F238E27FC236}">
                  <a16:creationId xmlns:a16="http://schemas.microsoft.com/office/drawing/2014/main" id="{C3978BAD-1C6C-43E2-A5D2-CB366646034B}"/>
                </a:ext>
              </a:extLst>
            </p:cNvPr>
            <p:cNvGrpSpPr/>
            <p:nvPr/>
          </p:nvGrpSpPr>
          <p:grpSpPr>
            <a:xfrm>
              <a:off x="4097589" y="8531653"/>
              <a:ext cx="4756454" cy="985873"/>
              <a:chOff x="4097450" y="3686753"/>
              <a:chExt cx="4756454" cy="98587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EF02686-FF06-400D-87BB-A5E4DD8331C7}"/>
                  </a:ext>
                </a:extLst>
              </p:cNvPr>
              <p:cNvSpPr txBox="1"/>
              <p:nvPr/>
            </p:nvSpPr>
            <p:spPr>
              <a:xfrm>
                <a:off x="4097450" y="3686753"/>
                <a:ext cx="4756454" cy="2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28700">
                  <a:buClr>
                    <a:srgbClr val="03101C"/>
                  </a:buClr>
                  <a:buSzPct val="75000"/>
                  <a:defRPr/>
                </a:pPr>
                <a:r>
                  <a:rPr lang="ru-RU" sz="1500">
                    <a:solidFill>
                      <a:srgbClr val="0D2E4E"/>
                    </a:solidFill>
                    <a:latin typeface="Montserrat" panose="020B0604020202020204" charset="-52"/>
                    <a:cs typeface="Segoe UI" panose="020B0502040204020203" pitchFamily="34" charset="0"/>
                  </a:rPr>
                  <a:t>ОТКРЫТЫЕ ТЕХНОЛОГИИ</a:t>
                </a:r>
                <a:endParaRPr lang="en-US" sz="1500">
                  <a:solidFill>
                    <a:srgbClr val="0D2E4E"/>
                  </a:solidFill>
                  <a:latin typeface="Montserrat" panose="020B0604020202020204" charset="-52"/>
                  <a:cs typeface="Segoe UI" panose="020B0502040204020203" pitchFamily="34" charset="0"/>
                </a:endParaRPr>
              </a:p>
            </p:txBody>
          </p:sp>
          <p:sp>
            <p:nvSpPr>
              <p:cNvPr id="60" name="Rectangle 109">
                <a:extLst>
                  <a:ext uri="{FF2B5EF4-FFF2-40B4-BE49-F238E27FC236}">
                    <a16:creationId xmlns:a16="http://schemas.microsoft.com/office/drawing/2014/main" id="{695B61A1-E6CA-4375-A205-121134C57D4A}"/>
                  </a:ext>
                </a:extLst>
              </p:cNvPr>
              <p:cNvSpPr/>
              <p:nvPr/>
            </p:nvSpPr>
            <p:spPr>
              <a:xfrm>
                <a:off x="4097451" y="3967890"/>
                <a:ext cx="4666130" cy="70473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anchor="ctr">
                <a:noAutofit/>
              </a:bodyPr>
              <a:lstStyle/>
              <a:p>
                <a:pPr algn="ctr" fontAlgn="ctr">
                  <a:buClr>
                    <a:srgbClr val="000000"/>
                  </a:buClr>
                  <a:defRPr/>
                </a:pPr>
                <a:endParaRPr lang="en-US" sz="1200" kern="0">
                  <a:solidFill>
                    <a:srgbClr val="002060"/>
                  </a:solidFill>
                  <a:latin typeface="Montserrat" panose="020B0604020202020204" charset="-52"/>
                  <a:cs typeface="Segoe UI" panose="020B0502040204020203" pitchFamily="34" charset="0"/>
                  <a:sym typeface="Arial"/>
                </a:endParaRPr>
              </a:p>
            </p:txBody>
          </p:sp>
          <p:pic>
            <p:nvPicPr>
              <p:cNvPr id="61" name="Picture 110">
                <a:extLst>
                  <a:ext uri="{FF2B5EF4-FFF2-40B4-BE49-F238E27FC236}">
                    <a16:creationId xmlns:a16="http://schemas.microsoft.com/office/drawing/2014/main" id="{AC3AA2ED-0638-42E6-918B-56D51C1C4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29" t="9141" r="2129" b="9141"/>
              <a:stretch/>
            </p:blipFill>
            <p:spPr>
              <a:xfrm>
                <a:off x="5813069" y="4193922"/>
                <a:ext cx="1325215" cy="276550"/>
              </a:xfrm>
              <a:prstGeom prst="rect">
                <a:avLst/>
              </a:prstGeom>
            </p:spPr>
          </p:pic>
          <p:pic>
            <p:nvPicPr>
              <p:cNvPr id="62" name="Picture 111">
                <a:extLst>
                  <a:ext uri="{FF2B5EF4-FFF2-40B4-BE49-F238E27FC236}">
                    <a16:creationId xmlns:a16="http://schemas.microsoft.com/office/drawing/2014/main" id="{C8A83EE3-6ED5-45F6-B2D5-0CFAEFB137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l="704" t="2483" r="704" b="2483"/>
              <a:stretch/>
            </p:blipFill>
            <p:spPr>
              <a:xfrm>
                <a:off x="4518385" y="4167460"/>
                <a:ext cx="873751" cy="329474"/>
              </a:xfrm>
              <a:prstGeom prst="rect">
                <a:avLst/>
              </a:prstGeom>
            </p:spPr>
          </p:pic>
          <p:pic>
            <p:nvPicPr>
              <p:cNvPr id="63" name="Picture 2" descr="Картинки по запросу &quot;Kubernetes&quot;">
                <a:extLst>
                  <a:ext uri="{FF2B5EF4-FFF2-40B4-BE49-F238E27FC236}">
                    <a16:creationId xmlns:a16="http://schemas.microsoft.com/office/drawing/2014/main" id="{4105FA53-1E10-4F86-9BC6-CEEDA15FCD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3622" y="4037829"/>
                <a:ext cx="875050" cy="4524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Google Shape;766;p128">
              <a:extLst>
                <a:ext uri="{FF2B5EF4-FFF2-40B4-BE49-F238E27FC236}">
                  <a16:creationId xmlns:a16="http://schemas.microsoft.com/office/drawing/2014/main" id="{E616D787-FCAD-45D9-9006-D23754C1904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49167" y="6703156"/>
              <a:ext cx="312005" cy="307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F3E5FE-D46B-43EC-9486-47359EF3EAFA}"/>
                </a:ext>
              </a:extLst>
            </p:cNvPr>
            <p:cNvSpPr txBox="1"/>
            <p:nvPr/>
          </p:nvSpPr>
          <p:spPr>
            <a:xfrm>
              <a:off x="4481581" y="7025436"/>
              <a:ext cx="688954" cy="27699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A" sz="2100" b="1" kern="0">
                  <a:solidFill>
                    <a:srgbClr val="FFFFFF"/>
                  </a:solidFill>
                  <a:latin typeface="Segoe UI Light" panose="020B0502040204020203" pitchFamily="34" charset="0"/>
                  <a:cs typeface="Segoe UI Light" panose="020B0502040204020203" pitchFamily="34" charset="0"/>
                  <a:sym typeface="Arial"/>
                </a:rPr>
                <a:t>Kestrel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D82B18B-48C4-47DD-980C-F5368DD2E1D1}"/>
                </a:ext>
              </a:extLst>
            </p:cNvPr>
            <p:cNvSpPr txBox="1"/>
            <p:nvPr/>
          </p:nvSpPr>
          <p:spPr>
            <a:xfrm>
              <a:off x="4476692" y="6703156"/>
              <a:ext cx="688954" cy="276999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A" sz="2100" b="1" kern="0">
                  <a:solidFill>
                    <a:srgbClr val="FFFFFF"/>
                  </a:solidFill>
                  <a:latin typeface="Segoe UI Light" panose="020B0502040204020203" pitchFamily="34" charset="0"/>
                  <a:cs typeface="Segoe UI Light" panose="020B0502040204020203" pitchFamily="34" charset="0"/>
                  <a:sym typeface="Arial"/>
                </a:rPr>
                <a:t>IIS</a:t>
              </a:r>
            </a:p>
          </p:txBody>
        </p:sp>
        <p:pic>
          <p:nvPicPr>
            <p:cNvPr id="54" name="Picture 103" descr="A close up of a logo&#10;&#10;Description automatically generated">
              <a:extLst>
                <a:ext uri="{FF2B5EF4-FFF2-40B4-BE49-F238E27FC236}">
                  <a16:creationId xmlns:a16="http://schemas.microsoft.com/office/drawing/2014/main" id="{DF0471F4-E482-4C7E-B35A-29DD7756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53387" y="7049815"/>
              <a:ext cx="301514" cy="301514"/>
            </a:xfrm>
            <a:prstGeom prst="rect">
              <a:avLst/>
            </a:prstGeom>
          </p:spPr>
        </p:pic>
        <p:pic>
          <p:nvPicPr>
            <p:cNvPr id="55" name="Picture 6" descr="Картинки по запросу &quot;edge logo&quot;">
              <a:extLst>
                <a:ext uri="{FF2B5EF4-FFF2-40B4-BE49-F238E27FC236}">
                  <a16:creationId xmlns:a16="http://schemas.microsoft.com/office/drawing/2014/main" id="{68D38E84-FB8A-4F97-B165-8EBB7E305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928" y="6817218"/>
              <a:ext cx="3240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8" descr="Картинки по запросу &quot;firefox logo&quot;">
              <a:extLst>
                <a:ext uri="{FF2B5EF4-FFF2-40B4-BE49-F238E27FC236}">
                  <a16:creationId xmlns:a16="http://schemas.microsoft.com/office/drawing/2014/main" id="{FF7B6400-49C5-4466-BEE3-A8DFB64C7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867" y="6817218"/>
              <a:ext cx="3438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Картинки по запросу &quot;chrome logo&quot;">
              <a:extLst>
                <a:ext uri="{FF2B5EF4-FFF2-40B4-BE49-F238E27FC236}">
                  <a16:creationId xmlns:a16="http://schemas.microsoft.com/office/drawing/2014/main" id="{9E48719B-CB6F-427E-8B32-13414E4CC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736" y="6817218"/>
              <a:ext cx="3240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2" descr="Картинки по запросу &quot;safari logo&quot;">
              <a:extLst>
                <a:ext uri="{FF2B5EF4-FFF2-40B4-BE49-F238E27FC236}">
                  <a16:creationId xmlns:a16="http://schemas.microsoft.com/office/drawing/2014/main" id="{C363A5D8-5390-41C9-B18C-D7863E3CC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798" y="6817218"/>
              <a:ext cx="3240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442C129-8C49-4644-A979-C5AFB71604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82AD54D8-02CF-45F0-A824-0654F845885C}"/>
              </a:ext>
            </a:extLst>
          </p:cNvPr>
          <p:cNvSpPr/>
          <p:nvPr/>
        </p:nvSpPr>
        <p:spPr>
          <a:xfrm>
            <a:off x="604805" y="408289"/>
            <a:ext cx="860447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ТЕХНОЛОГИИ РАЗРАБОТКИ ПРИЛОЖЕНИЙ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46F868-9F8E-47F7-94E7-2DA2A3E6FCB7}"/>
              </a:ext>
            </a:extLst>
          </p:cNvPr>
          <p:cNvSpPr txBox="1"/>
          <p:nvPr/>
        </p:nvSpPr>
        <p:spPr>
          <a:xfrm>
            <a:off x="1124397" y="2449096"/>
            <a:ext cx="6705024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ru-RU" sz="3500" b="1" dirty="0">
                <a:solidFill>
                  <a:srgbClr val="FF4013"/>
                </a:solidFill>
                <a:cs typeface="Arial"/>
              </a:rPr>
              <a:t>СТЕК ТЕХНОЛОГИЙ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A4F96BA-EDB2-4721-99E7-040E0F99DFF8}"/>
              </a:ext>
            </a:extLst>
          </p:cNvPr>
          <p:cNvSpPr txBox="1"/>
          <p:nvPr/>
        </p:nvSpPr>
        <p:spPr>
          <a:xfrm>
            <a:off x="9230994" y="2511992"/>
            <a:ext cx="7731678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ru-RU" sz="3500" b="1" dirty="0">
                <a:solidFill>
                  <a:srgbClr val="FF4013"/>
                </a:solidFill>
                <a:cs typeface="Arial"/>
              </a:rPr>
              <a:t>ИНФРАСТРУКТУРА ПРИЛОЖЕНИЙ</a:t>
            </a:r>
          </a:p>
        </p:txBody>
      </p:sp>
      <p:sp>
        <p:nvSpPr>
          <p:cNvPr id="74" name="Google Shape;556;p117">
            <a:extLst>
              <a:ext uri="{FF2B5EF4-FFF2-40B4-BE49-F238E27FC236}">
                <a16:creationId xmlns:a16="http://schemas.microsoft.com/office/drawing/2014/main" id="{0782947F-02AF-4D7D-9853-642E6E65641C}"/>
              </a:ext>
            </a:extLst>
          </p:cNvPr>
          <p:cNvSpPr txBox="1"/>
          <p:nvPr/>
        </p:nvSpPr>
        <p:spPr>
          <a:xfrm>
            <a:off x="1124397" y="3582062"/>
            <a:ext cx="6705024" cy="68579"/>
          </a:xfrm>
          <a:prstGeom prst="rect">
            <a:avLst/>
          </a:prstGeom>
          <a:solidFill>
            <a:srgbClr val="FF4013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100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  <p:sp>
        <p:nvSpPr>
          <p:cNvPr id="75" name="Google Shape;556;p117">
            <a:extLst>
              <a:ext uri="{FF2B5EF4-FFF2-40B4-BE49-F238E27FC236}">
                <a16:creationId xmlns:a16="http://schemas.microsoft.com/office/drawing/2014/main" id="{A177A490-A475-4406-B2F5-AC52AC2DBB22}"/>
              </a:ext>
            </a:extLst>
          </p:cNvPr>
          <p:cNvSpPr txBox="1"/>
          <p:nvPr/>
        </p:nvSpPr>
        <p:spPr>
          <a:xfrm>
            <a:off x="9230994" y="3582062"/>
            <a:ext cx="7731678" cy="87728"/>
          </a:xfrm>
          <a:prstGeom prst="rect">
            <a:avLst/>
          </a:prstGeom>
          <a:solidFill>
            <a:srgbClr val="FF4013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sz="2400" b="1" kern="0">
              <a:solidFill>
                <a:srgbClr val="000000"/>
              </a:solidFill>
              <a:latin typeface="Montserrat" panose="020B0604020202020204" charset="-5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33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38">
            <a:extLst>
              <a:ext uri="{FF2B5EF4-FFF2-40B4-BE49-F238E27FC236}">
                <a16:creationId xmlns:a16="http://schemas.microsoft.com/office/drawing/2014/main" id="{99285CDE-77B5-4AAD-8356-08F4DC847C76}"/>
              </a:ext>
            </a:extLst>
          </p:cNvPr>
          <p:cNvSpPr/>
          <p:nvPr/>
        </p:nvSpPr>
        <p:spPr>
          <a:xfrm>
            <a:off x="6389742" y="2975262"/>
            <a:ext cx="5507583" cy="6903450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lang="en-US" sz="2100" kern="0">
              <a:latin typeface="Montserrat" panose="020B0604020202020204" charset="-52"/>
              <a:sym typeface="Arial"/>
            </a:endParaRPr>
          </a:p>
        </p:txBody>
      </p:sp>
      <p:sp>
        <p:nvSpPr>
          <p:cNvPr id="72" name="Google Shape;609;p74">
            <a:extLst>
              <a:ext uri="{FF2B5EF4-FFF2-40B4-BE49-F238E27FC236}">
                <a16:creationId xmlns:a16="http://schemas.microsoft.com/office/drawing/2014/main" id="{1802D975-4FAD-4972-96E7-96C4E6B9D169}"/>
              </a:ext>
            </a:extLst>
          </p:cNvPr>
          <p:cNvSpPr txBox="1"/>
          <p:nvPr/>
        </p:nvSpPr>
        <p:spPr>
          <a:xfrm>
            <a:off x="6604562" y="3805268"/>
            <a:ext cx="5089389" cy="6004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t" anchorCtr="0">
            <a:noAutofit/>
          </a:bodyPr>
          <a:lstStyle/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dirty="0">
                <a:cs typeface="Segoe UI"/>
              </a:rPr>
              <a:t>Полный контроль над инфраструктурой, реализация любых политик безопасности и конфиденциальности данных.</a:t>
            </a: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dirty="0">
                <a:cs typeface="Segoe UI"/>
              </a:rPr>
              <a:t>Прямой доступ к БД, использование собственных сертификатов и индивидуальных настроек, реализация сложных интеграций.</a:t>
            </a: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dirty="0">
                <a:cs typeface="Segoe UI"/>
              </a:rPr>
              <a:t>Выбор предпочитаемых СУБД и ОС.</a:t>
            </a: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Обслуживание – силами самой компании или партнера-интегратора.</a:t>
            </a:r>
          </a:p>
          <a:p>
            <a:pPr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defRPr/>
            </a:pPr>
            <a:endParaRPr lang="ru-RU" sz="2400" dirty="0">
              <a:cs typeface="Segoe UI"/>
            </a:endParaRP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endParaRPr lang="ru-RU" sz="2400" dirty="0">
              <a:cs typeface="Segoe UI"/>
            </a:endParaRPr>
          </a:p>
        </p:txBody>
      </p:sp>
      <p:sp>
        <p:nvSpPr>
          <p:cNvPr id="73" name="Rectangle 244">
            <a:extLst>
              <a:ext uri="{FF2B5EF4-FFF2-40B4-BE49-F238E27FC236}">
                <a16:creationId xmlns:a16="http://schemas.microsoft.com/office/drawing/2014/main" id="{284990A7-63F6-45EE-9003-DB8C83F745FA}"/>
              </a:ext>
            </a:extLst>
          </p:cNvPr>
          <p:cNvSpPr/>
          <p:nvPr/>
        </p:nvSpPr>
        <p:spPr>
          <a:xfrm>
            <a:off x="604806" y="2940604"/>
            <a:ext cx="5328522" cy="5469800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lang="en-US" sz="2100" kern="0">
              <a:latin typeface="Montserrat" panose="020B0604020202020204" charset="-52"/>
              <a:sym typeface="Arial"/>
            </a:endParaRPr>
          </a:p>
        </p:txBody>
      </p:sp>
      <p:sp>
        <p:nvSpPr>
          <p:cNvPr id="74" name="Google Shape;609;p74">
            <a:extLst>
              <a:ext uri="{FF2B5EF4-FFF2-40B4-BE49-F238E27FC236}">
                <a16:creationId xmlns:a16="http://schemas.microsoft.com/office/drawing/2014/main" id="{27A4C1FD-3CDE-4EF7-ACF7-4C45D5D6984C}"/>
              </a:ext>
            </a:extLst>
          </p:cNvPr>
          <p:cNvSpPr txBox="1"/>
          <p:nvPr/>
        </p:nvSpPr>
        <p:spPr>
          <a:xfrm>
            <a:off x="789710" y="3703080"/>
            <a:ext cx="4965356" cy="457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t" anchorCtr="0">
            <a:noAutofit/>
          </a:bodyPr>
          <a:lstStyle/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Размещение на проверенной хостинг-площадке на территории РФ.</a:t>
            </a: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Дублирование и резервное копирование всех компонентов инфраструктуры.</a:t>
            </a: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Обслуживание </a:t>
            </a:r>
            <a:r>
              <a:rPr lang="en-US" sz="2400" kern="0" dirty="0" err="1">
                <a:cs typeface="Segoe UI" panose="020B0502040204020203" pitchFamily="34" charset="0"/>
                <a:sym typeface="Arial"/>
              </a:rPr>
              <a:t>BPMSoft</a:t>
            </a:r>
            <a:r>
              <a:rPr lang="ru-RU" sz="2400" kern="0" dirty="0">
                <a:cs typeface="Segoe UI" panose="020B0502040204020203" pitchFamily="34" charset="0"/>
                <a:sym typeface="Arial"/>
              </a:rPr>
              <a:t>  согласно купленному пакету технической поддержки.</a:t>
            </a:r>
            <a:endParaRPr lang="en-US" sz="2400" kern="0" dirty="0">
              <a:cs typeface="Segoe UI" panose="020B0502040204020203" pitchFamily="34" charset="0"/>
              <a:sym typeface="Arial"/>
            </a:endParaRP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Обновление инсталляции силами </a:t>
            </a:r>
            <a:r>
              <a:rPr lang="en-US" sz="2400" kern="0" dirty="0" err="1">
                <a:cs typeface="Segoe UI" panose="020B0502040204020203" pitchFamily="34" charset="0"/>
                <a:sym typeface="Arial"/>
              </a:rPr>
              <a:t>BPMSoft</a:t>
            </a:r>
            <a:r>
              <a:rPr lang="ru-RU" sz="2400" kern="0" dirty="0">
                <a:cs typeface="Segoe UI" panose="020B0502040204020203" pitchFamily="34" charset="0"/>
                <a:sym typeface="Arial"/>
              </a:rPr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6BEA00B-BEC5-4252-B6B3-5F449B105882}"/>
              </a:ext>
            </a:extLst>
          </p:cNvPr>
          <p:cNvSpPr txBox="1"/>
          <p:nvPr/>
        </p:nvSpPr>
        <p:spPr>
          <a:xfrm>
            <a:off x="6666417" y="3178154"/>
            <a:ext cx="5024662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3500" b="1" kern="0" dirty="0">
                <a:cs typeface="Segoe UI"/>
                <a:sym typeface="Arial"/>
              </a:rPr>
              <a:t>НА СВОИХ СЕРВЕРАХ</a:t>
            </a:r>
            <a:endParaRPr lang="en-US" sz="3500" b="1" kern="0" dirty="0">
              <a:cs typeface="Segoe UI"/>
              <a:sym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AA11375-DE7E-4E31-A852-57418A7BCBAD}"/>
              </a:ext>
            </a:extLst>
          </p:cNvPr>
          <p:cNvSpPr txBox="1"/>
          <p:nvPr/>
        </p:nvSpPr>
        <p:spPr>
          <a:xfrm>
            <a:off x="1457069" y="3071150"/>
            <a:ext cx="3507837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3500" b="1" kern="0" dirty="0">
                <a:cs typeface="Segoe UI"/>
                <a:sym typeface="Arial"/>
              </a:rPr>
              <a:t>ЦОД В РФ</a:t>
            </a:r>
            <a:endParaRPr lang="en-US" sz="3500" b="1" kern="0" dirty="0">
              <a:cs typeface="Segoe UI"/>
              <a:sym typeface="Arial"/>
            </a:endParaRPr>
          </a:p>
        </p:txBody>
      </p:sp>
      <p:sp>
        <p:nvSpPr>
          <p:cNvPr id="79" name="Google Shape;556;p117">
            <a:extLst>
              <a:ext uri="{FF2B5EF4-FFF2-40B4-BE49-F238E27FC236}">
                <a16:creationId xmlns:a16="http://schemas.microsoft.com/office/drawing/2014/main" id="{DD33A9B1-5023-469E-8AF7-A11DF6C5A91E}"/>
              </a:ext>
            </a:extLst>
          </p:cNvPr>
          <p:cNvSpPr txBox="1"/>
          <p:nvPr/>
        </p:nvSpPr>
        <p:spPr>
          <a:xfrm>
            <a:off x="604805" y="2936842"/>
            <a:ext cx="5328522" cy="68579"/>
          </a:xfrm>
          <a:prstGeom prst="rect">
            <a:avLst/>
          </a:prstGeom>
          <a:solidFill>
            <a:srgbClr val="FD5128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lang="en-UA" sz="2100" kern="0">
              <a:latin typeface="Montserrat" panose="020B0604020202020204" charset="-52"/>
              <a:sym typeface="Arial"/>
            </a:endParaRPr>
          </a:p>
        </p:txBody>
      </p:sp>
      <p:sp>
        <p:nvSpPr>
          <p:cNvPr id="80" name="Google Shape;556;p117">
            <a:extLst>
              <a:ext uri="{FF2B5EF4-FFF2-40B4-BE49-F238E27FC236}">
                <a16:creationId xmlns:a16="http://schemas.microsoft.com/office/drawing/2014/main" id="{E4DDC757-23C0-48CD-BB59-EF1B2268022D}"/>
              </a:ext>
            </a:extLst>
          </p:cNvPr>
          <p:cNvSpPr txBox="1"/>
          <p:nvPr/>
        </p:nvSpPr>
        <p:spPr>
          <a:xfrm>
            <a:off x="6389741" y="2971130"/>
            <a:ext cx="5507583" cy="68579"/>
          </a:xfrm>
          <a:prstGeom prst="rect">
            <a:avLst/>
          </a:prstGeom>
          <a:solidFill>
            <a:srgbClr val="FD5128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lang="en-UA" sz="2100" kern="0">
              <a:latin typeface="Montserrat" panose="020B0604020202020204" charset="-52"/>
              <a:sym typeface="Arial"/>
            </a:endParaRPr>
          </a:p>
        </p:txBody>
      </p:sp>
      <p:sp>
        <p:nvSpPr>
          <p:cNvPr id="81" name="Rectangle 244">
            <a:extLst>
              <a:ext uri="{FF2B5EF4-FFF2-40B4-BE49-F238E27FC236}">
                <a16:creationId xmlns:a16="http://schemas.microsoft.com/office/drawing/2014/main" id="{851B6F47-5FA6-4864-A2A4-E67031BC71FF}"/>
              </a:ext>
            </a:extLst>
          </p:cNvPr>
          <p:cNvSpPr/>
          <p:nvPr/>
        </p:nvSpPr>
        <p:spPr>
          <a:xfrm>
            <a:off x="12285237" y="3043470"/>
            <a:ext cx="5000862" cy="6835242"/>
          </a:xfrm>
          <a:prstGeom prst="rect">
            <a:avLst/>
          </a:prstGeom>
          <a:solidFill>
            <a:schemeClr val="lt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254000" dist="38100" dir="7620000" sx="97000" sy="97000" algn="t" rotWithShape="0">
              <a:srgbClr val="0D2E4E">
                <a:alpha val="3647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lang="en-US" sz="2100" kern="0">
              <a:latin typeface="Montserrat" panose="020B0604020202020204" charset="-52"/>
              <a:sym typeface="Arial"/>
            </a:endParaRPr>
          </a:p>
        </p:txBody>
      </p:sp>
      <p:sp>
        <p:nvSpPr>
          <p:cNvPr id="82" name="Google Shape;609;p74">
            <a:extLst>
              <a:ext uri="{FF2B5EF4-FFF2-40B4-BE49-F238E27FC236}">
                <a16:creationId xmlns:a16="http://schemas.microsoft.com/office/drawing/2014/main" id="{ABC9212D-8BA5-4509-9148-0DF22DB3B5BB}"/>
              </a:ext>
            </a:extLst>
          </p:cNvPr>
          <p:cNvSpPr txBox="1"/>
          <p:nvPr/>
        </p:nvSpPr>
        <p:spPr>
          <a:xfrm>
            <a:off x="12430628" y="3896739"/>
            <a:ext cx="4546463" cy="4739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63" tIns="51413" rIns="102863" bIns="51413" anchor="t" anchorCtr="0">
            <a:noAutofit/>
          </a:bodyPr>
          <a:lstStyle/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Выбор оптимального места развертывания системы</a:t>
            </a:r>
            <a:r>
              <a:rPr lang="en-US" sz="2400" kern="0" dirty="0">
                <a:cs typeface="Segoe UI" panose="020B0502040204020203" pitchFamily="34" charset="0"/>
                <a:sym typeface="Arial"/>
              </a:rPr>
              <a:t> </a:t>
            </a:r>
            <a:r>
              <a:rPr lang="ru-RU" sz="2400" kern="0" dirty="0">
                <a:cs typeface="Segoe UI" panose="020B0502040204020203" pitchFamily="34" charset="0"/>
                <a:sym typeface="Arial"/>
              </a:rPr>
              <a:t>с учетом внутренних правил и политик</a:t>
            </a:r>
            <a:r>
              <a:rPr lang="en-US" sz="2400" kern="0" dirty="0">
                <a:cs typeface="Segoe UI" panose="020B0502040204020203" pitchFamily="34" charset="0"/>
                <a:sym typeface="Arial"/>
              </a:rPr>
              <a:t> </a:t>
            </a:r>
            <a:r>
              <a:rPr lang="ru-RU" sz="2400" kern="0" dirty="0">
                <a:cs typeface="Segoe UI" panose="020B0502040204020203" pitchFamily="34" charset="0"/>
                <a:sym typeface="Arial"/>
              </a:rPr>
              <a:t>компании.</a:t>
            </a:r>
            <a:endParaRPr lang="en-US" sz="2400" kern="0" dirty="0">
              <a:cs typeface="Segoe UI" panose="020B0502040204020203" pitchFamily="34" charset="0"/>
              <a:sym typeface="Arial"/>
            </a:endParaRP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Дублирование и резервное копирование всех компонентов инфраструктуры.</a:t>
            </a:r>
          </a:p>
          <a:p>
            <a:pPr marL="433388" indent="-433388" defTabSz="1371567">
              <a:spcBef>
                <a:spcPts val="300"/>
              </a:spcBef>
              <a:spcAft>
                <a:spcPts val="900"/>
              </a:spcAft>
              <a:buClr>
                <a:srgbClr val="FF4013"/>
              </a:buClr>
              <a:buSzPct val="100000"/>
              <a:buFont typeface="Wingdings 3" panose="05040102010807070707" pitchFamily="18" charset="2"/>
              <a:buChar char=""/>
              <a:defRPr/>
            </a:pPr>
            <a:r>
              <a:rPr lang="ru-RU" sz="2400" kern="0" dirty="0">
                <a:cs typeface="Segoe UI" panose="020B0502040204020203" pitchFamily="34" charset="0"/>
                <a:sym typeface="Arial"/>
              </a:rPr>
              <a:t>Обслуживание – силами самой компании или партнера-интегратора.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781EA6-EDB3-412B-B2E7-DAE3372C462C}"/>
              </a:ext>
            </a:extLst>
          </p:cNvPr>
          <p:cNvSpPr txBox="1"/>
          <p:nvPr/>
        </p:nvSpPr>
        <p:spPr>
          <a:xfrm>
            <a:off x="12370175" y="3143829"/>
            <a:ext cx="4827721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ru-RU" sz="3500" b="1" kern="0" dirty="0">
                <a:cs typeface="Segoe UI"/>
                <a:sym typeface="Arial"/>
              </a:rPr>
              <a:t>В ДРУГОМ ОБЛАКЕ</a:t>
            </a:r>
            <a:endParaRPr lang="en-US" sz="3500" b="1" kern="0" dirty="0">
              <a:cs typeface="Segoe UI"/>
              <a:sym typeface="Arial"/>
            </a:endParaRPr>
          </a:p>
        </p:txBody>
      </p:sp>
      <p:sp>
        <p:nvSpPr>
          <p:cNvPr id="84" name="Google Shape;556;p117">
            <a:extLst>
              <a:ext uri="{FF2B5EF4-FFF2-40B4-BE49-F238E27FC236}">
                <a16:creationId xmlns:a16="http://schemas.microsoft.com/office/drawing/2014/main" id="{4EB5937B-0BEB-4621-A404-1FD827503E64}"/>
              </a:ext>
            </a:extLst>
          </p:cNvPr>
          <p:cNvSpPr txBox="1"/>
          <p:nvPr/>
        </p:nvSpPr>
        <p:spPr>
          <a:xfrm flipV="1">
            <a:off x="12285236" y="2971127"/>
            <a:ext cx="4931426" cy="68580"/>
          </a:xfrm>
          <a:prstGeom prst="rect">
            <a:avLst/>
          </a:prstGeom>
          <a:solidFill>
            <a:srgbClr val="FD5128"/>
          </a:soli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defRPr/>
            </a:pPr>
            <a:endParaRPr lang="en-UA" sz="2100" kern="0">
              <a:latin typeface="Montserrat" panose="020B0604020202020204" charset="-52"/>
              <a:sym typeface="Arial"/>
            </a:endParaRPr>
          </a:p>
        </p:txBody>
      </p:sp>
      <p:sp>
        <p:nvSpPr>
          <p:cNvPr id="85" name="Google Shape;627;p119">
            <a:extLst>
              <a:ext uri="{FF2B5EF4-FFF2-40B4-BE49-F238E27FC236}">
                <a16:creationId xmlns:a16="http://schemas.microsoft.com/office/drawing/2014/main" id="{AAF49E58-DFF2-4529-8F4F-9E023E059CA9}"/>
              </a:ext>
            </a:extLst>
          </p:cNvPr>
          <p:cNvSpPr/>
          <p:nvPr/>
        </p:nvSpPr>
        <p:spPr>
          <a:xfrm>
            <a:off x="604805" y="2004628"/>
            <a:ext cx="5328521" cy="6668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533">
              <a:buClr>
                <a:srgbClr val="000000"/>
              </a:buClr>
              <a:defRPr/>
            </a:pPr>
            <a:r>
              <a:rPr lang="ru-RU" sz="3500" b="1" kern="0" dirty="0">
                <a:solidFill>
                  <a:srgbClr val="FFFFFF"/>
                </a:solidFill>
                <a:cs typeface="Gotham Pro" panose="02000503040000020004" charset="0"/>
                <a:sym typeface="Arial"/>
              </a:rPr>
              <a:t>В ОБЛАКЕ </a:t>
            </a:r>
            <a:r>
              <a:rPr lang="en-US" sz="3500" b="1" kern="0" dirty="0" err="1">
                <a:solidFill>
                  <a:srgbClr val="FFFFFF"/>
                </a:solidFill>
                <a:cs typeface="Gotham Pro" panose="02000503040000020004" charset="0"/>
                <a:sym typeface="Arial"/>
              </a:rPr>
              <a:t>BPMSoft</a:t>
            </a:r>
            <a:endParaRPr lang="en-US" sz="3500" b="1" kern="0" dirty="0">
              <a:solidFill>
                <a:srgbClr val="FFFFFF"/>
              </a:solidFill>
              <a:cs typeface="Gotham Pro" panose="02000503040000020004" charset="0"/>
              <a:sym typeface="Arial"/>
            </a:endParaRPr>
          </a:p>
        </p:txBody>
      </p:sp>
      <p:sp>
        <p:nvSpPr>
          <p:cNvPr id="87" name="Google Shape;627;p119">
            <a:extLst>
              <a:ext uri="{FF2B5EF4-FFF2-40B4-BE49-F238E27FC236}">
                <a16:creationId xmlns:a16="http://schemas.microsoft.com/office/drawing/2014/main" id="{24C02BB5-AFF3-44E2-A794-1F1D675B088A}"/>
              </a:ext>
            </a:extLst>
          </p:cNvPr>
          <p:cNvSpPr/>
          <p:nvPr/>
        </p:nvSpPr>
        <p:spPr>
          <a:xfrm>
            <a:off x="6380423" y="2004628"/>
            <a:ext cx="10905678" cy="66681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 defTabSz="1371533">
              <a:buClr>
                <a:srgbClr val="000000"/>
              </a:buClr>
              <a:defRPr/>
            </a:pPr>
            <a:r>
              <a:rPr lang="ru-RU" sz="3500" b="1" kern="0" dirty="0">
                <a:solidFill>
                  <a:srgbClr val="FFFFFF"/>
                </a:solidFill>
                <a:cs typeface="Gotham Pro" panose="02000503040000020004" charset="0"/>
                <a:sym typeface="Arial"/>
              </a:rPr>
              <a:t>В СВОЕЙ СРЕДЕ</a:t>
            </a:r>
            <a:endParaRPr lang="en-US" sz="3500" b="1" kern="0" dirty="0">
              <a:solidFill>
                <a:srgbClr val="FFFFFF"/>
              </a:solidFill>
              <a:cs typeface="Gotham Pro" panose="02000503040000020004" charset="0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45CD4D8-09F2-448A-92A2-57BDCD56A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-14290"/>
            <a:ext cx="9929813" cy="127158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C731617-0281-4C27-BD40-60EF5EC24692}"/>
              </a:ext>
            </a:extLst>
          </p:cNvPr>
          <p:cNvSpPr/>
          <p:nvPr/>
        </p:nvSpPr>
        <p:spPr>
          <a:xfrm>
            <a:off x="604805" y="408289"/>
            <a:ext cx="597625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600" b="1" dirty="0">
                <a:solidFill>
                  <a:prstClr val="white"/>
                </a:solidFill>
              </a:rPr>
              <a:t>ВАРИАНТЫ РАЗВЕРТЫВАНИЯ</a:t>
            </a:r>
          </a:p>
        </p:txBody>
      </p:sp>
    </p:spTree>
    <p:extLst>
      <p:ext uri="{BB962C8B-B14F-4D97-AF65-F5344CB8AC3E}">
        <p14:creationId xmlns:p14="http://schemas.microsoft.com/office/powerpoint/2010/main" val="1848619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BPMSoft">
      <a:dk1>
        <a:srgbClr val="212933"/>
      </a:dk1>
      <a:lt1>
        <a:sysClr val="window" lastClr="FFFFFF"/>
      </a:lt1>
      <a:dk2>
        <a:srgbClr val="AAACBA"/>
      </a:dk2>
      <a:lt2>
        <a:srgbClr val="BF4017"/>
      </a:lt2>
      <a:accent1>
        <a:srgbClr val="EA6012"/>
      </a:accent1>
      <a:accent2>
        <a:srgbClr val="FF0000"/>
      </a:accent2>
      <a:accent3>
        <a:srgbClr val="F1C50E"/>
      </a:accent3>
      <a:accent4>
        <a:srgbClr val="0070C0"/>
      </a:accent4>
      <a:accent5>
        <a:srgbClr val="00B0F0"/>
      </a:accent5>
      <a:accent6>
        <a:srgbClr val="00B050"/>
      </a:accent6>
      <a:hlink>
        <a:srgbClr val="FFFF00"/>
      </a:hlink>
      <a:folHlink>
        <a:srgbClr val="7030A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a249cc-8d3f-4a22-b35c-a6e7de4d073f" xsi:nil="true"/>
    <lcf76f155ced4ddcb4097134ff3c332f xmlns="223bf96f-2031-4f82-afe5-f298400e256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E702CE72DDB743B8B545B32BD28734" ma:contentTypeVersion="12" ma:contentTypeDescription="Создание документа." ma:contentTypeScope="" ma:versionID="f2821ea9052912c43ab1c0f68a297627">
  <xsd:schema xmlns:xsd="http://www.w3.org/2001/XMLSchema" xmlns:xs="http://www.w3.org/2001/XMLSchema" xmlns:p="http://schemas.microsoft.com/office/2006/metadata/properties" xmlns:ns2="223bf96f-2031-4f82-afe5-f298400e2560" xmlns:ns3="08a249cc-8d3f-4a22-b35c-a6e7de4d073f" targetNamespace="http://schemas.microsoft.com/office/2006/metadata/properties" ma:root="true" ma:fieldsID="56185cfffe5fe0a9abd0cf985346bd56" ns2:_="" ns3:_="">
    <xsd:import namespace="223bf96f-2031-4f82-afe5-f298400e2560"/>
    <xsd:import namespace="08a249cc-8d3f-4a22-b35c-a6e7de4d07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3bf96f-2031-4f82-afe5-f298400e25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43c7710c-aae1-4115-a4c7-010dc00921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249cc-8d3f-4a22-b35c-a6e7de4d073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9aedb2e-6dc9-4cba-953b-4f592fc303a0}" ma:internalName="TaxCatchAll" ma:showField="CatchAllData" ma:web="08a249cc-8d3f-4a22-b35c-a6e7de4d07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4444FA-411A-43A2-A824-DEE1A7F774F6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bcc8ac8b-630d-45d2-b6dd-1668018bbb52"/>
    <ds:schemaRef ds:uri="http://schemas.microsoft.com/office/infopath/2007/PartnerControls"/>
    <ds:schemaRef ds:uri="fe0b9c4c-5899-417f-af9a-a155678ef8e1"/>
    <ds:schemaRef ds:uri="http://purl.org/dc/elements/1.1/"/>
    <ds:schemaRef ds:uri="8c1aad13-ac79-48a9-a00d-2ef1f07abb77"/>
    <ds:schemaRef ds:uri="daaa7704-1928-4988-9309-3492e0ea1eb8"/>
    <ds:schemaRef ds:uri="08a249cc-8d3f-4a22-b35c-a6e7de4d073f"/>
    <ds:schemaRef ds:uri="223bf96f-2031-4f82-afe5-f298400e2560"/>
  </ds:schemaRefs>
</ds:datastoreItem>
</file>

<file path=customXml/itemProps2.xml><?xml version="1.0" encoding="utf-8"?>
<ds:datastoreItem xmlns:ds="http://schemas.openxmlformats.org/officeDocument/2006/customXml" ds:itemID="{E80D36FB-9ED1-4FF2-8E4E-EBF2CD5118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3bf96f-2031-4f82-afe5-f298400e2560"/>
    <ds:schemaRef ds:uri="08a249cc-8d3f-4a22-b35c-a6e7de4d07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41FA8E-2EE1-440A-84FD-53AA7CD526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1201</Words>
  <Application>Microsoft Office PowerPoint</Application>
  <PresentationFormat>Custom</PresentationFormat>
  <Paragraphs>243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презентация Docs Creatio_основная для редактирования</dc:title>
  <cp:lastModifiedBy>Egorova Olga</cp:lastModifiedBy>
  <cp:revision>337</cp:revision>
  <dcterms:created xsi:type="dcterms:W3CDTF">2006-08-16T00:00:00Z</dcterms:created>
  <dcterms:modified xsi:type="dcterms:W3CDTF">2023-03-28T12:53:27Z</dcterms:modified>
  <dc:identifier>DAEoHaCcwKY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0x01010016E702CE72DDB743B8B545B32BD28734</vt:lpwstr>
  </property>
  <property fmtid="{D5CDD505-2E9C-101B-9397-08002B2CF9AE}" pid="3" name="MediaServiceImageTags">
    <vt:lpwstr/>
  </property>
</Properties>
</file>