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1971" r:id="rId6"/>
    <p:sldId id="266" r:id="rId7"/>
    <p:sldId id="1951" r:id="rId8"/>
    <p:sldId id="1952" r:id="rId9"/>
    <p:sldId id="1953" r:id="rId10"/>
    <p:sldId id="1954" r:id="rId11"/>
    <p:sldId id="1966" r:id="rId12"/>
    <p:sldId id="1955" r:id="rId13"/>
    <p:sldId id="1956" r:id="rId14"/>
    <p:sldId id="1957" r:id="rId15"/>
    <p:sldId id="1967" r:id="rId16"/>
    <p:sldId id="1958" r:id="rId17"/>
    <p:sldId id="1964" r:id="rId18"/>
    <p:sldId id="1969" r:id="rId19"/>
    <p:sldId id="276" r:id="rId20"/>
    <p:sldId id="1970" r:id="rId21"/>
    <p:sldId id="1968" r:id="rId22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ardoto Bold Bold" panose="020B0604020202020204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A5A4"/>
    <a:srgbClr val="989898"/>
    <a:srgbClr val="FFA84D"/>
    <a:srgbClr val="626262"/>
    <a:srgbClr val="FBAF33"/>
    <a:srgbClr val="FFCC66"/>
    <a:srgbClr val="F2F2F2"/>
    <a:srgbClr val="FF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2" autoAdjust="0"/>
  </p:normalViewPr>
  <p:slideViewPr>
    <p:cSldViewPr>
      <p:cViewPr varScale="1">
        <p:scale>
          <a:sx n="69" d="100"/>
          <a:sy n="69" d="100"/>
        </p:scale>
        <p:origin x="8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C2D0DE4-C4D3-4593-A707-0E66872D1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36A3DB-1EF0-408C-820D-D39034B07C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5BD3-210D-424E-AB97-5B0B32B90B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971D2-6ADD-4C5D-9F3C-4A3D19504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BD9C0-71D5-4082-8F30-EEA765B50A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C594-8339-454C-B7C1-F2C243D9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7BE6-8FD9-4FE8-9D1E-3A2B3B764F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75897-22D4-4000-A210-1762E1DEE5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75897-22D4-4000-A210-1762E1DEE5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2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hyperlink" Target="https://samarasoft.com/docs/1c-connector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marasoft.com/pt-1c-connector/" TargetMode="External"/><Relationship Id="rId5" Type="http://schemas.openxmlformats.org/officeDocument/2006/relationships/hyperlink" Target="https://www.youtube.com/user/Samarasoft/videos" TargetMode="External"/><Relationship Id="rId4" Type="http://schemas.openxmlformats.org/officeDocument/2006/relationships/hyperlink" Target="https://samarasoft.com/" TargetMode="External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9.jpe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6.sv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marasoft.com/support/" TargetMode="External"/><Relationship Id="rId5" Type="http://schemas.openxmlformats.org/officeDocument/2006/relationships/hyperlink" Target="https://support.samarasoft.com/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amarasoft.com/" TargetMode="External"/><Relationship Id="rId4" Type="http://schemas.openxmlformats.org/officeDocument/2006/relationships/hyperlink" Target="mailto:info@samarasof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95971" y="-6583369"/>
            <a:ext cx="13539959" cy="11726869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-1477946"/>
            <a:ext cx="15347817" cy="132905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 cstate="print"/>
              <a:stretch>
                <a:fillRect l="-24670" r="-506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23372" y="-2966139"/>
            <a:ext cx="18726940" cy="16219278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99719" y="8616980"/>
            <a:ext cx="5428189" cy="12826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124200" y="4173551"/>
            <a:ext cx="959943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9000" b="1" spc="299" dirty="0">
                <a:solidFill>
                  <a:srgbClr val="0E6DA9"/>
                </a:solidFill>
                <a:latin typeface="Arial" pitchFamily="34" charset="0"/>
                <a:cs typeface="Arial" pitchFamily="34" charset="0"/>
              </a:rPr>
              <a:t>1C Connector</a:t>
            </a:r>
            <a:r>
              <a:rPr lang="ru-RU" sz="9000" b="1" spc="299" dirty="0">
                <a:solidFill>
                  <a:srgbClr val="0E6DA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88526" y="6033089"/>
            <a:ext cx="10287000" cy="491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8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интеграция с системой</a:t>
            </a:r>
            <a:r>
              <a:rPr lang="en-US" sz="3000" spc="8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spc="8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1С:Предриятие </a:t>
            </a:r>
            <a:endParaRPr lang="en-US" sz="3000" spc="89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00923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7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5" y="688794"/>
            <a:ext cx="6222482" cy="6166178"/>
            <a:chOff x="-2" y="-328037"/>
            <a:chExt cx="8296643" cy="8221572"/>
          </a:xfrm>
        </p:grpSpPr>
        <p:sp>
          <p:nvSpPr>
            <p:cNvPr id="7" name="TextBox 7"/>
            <p:cNvSpPr txBox="1"/>
            <p:nvPr/>
          </p:nvSpPr>
          <p:spPr>
            <a:xfrm>
              <a:off x="1" y="2497185"/>
              <a:ext cx="8032579" cy="53963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indent="0" defTabSz="1371600">
                <a:lnSpc>
                  <a:spcPct val="150000"/>
                </a:lnSpc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30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Перед запуском интеграции 1C Connector проверит, корректны ли настройки и оповестит о результатах проверки пользователя.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endParaRPr lang="ru-RU" sz="23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" y="-328037"/>
              <a:ext cx="8296641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 dirty="0">
                  <a:solidFill>
                    <a:schemeClr val="bg1"/>
                  </a:solidFill>
                  <a:latin typeface="+mj-lt"/>
                </a:rPr>
                <a:t>Дополнительные проверки перед запуском интеграции </a:t>
              </a:r>
              <a:endParaRPr lang="ru-RU" sz="4000" dirty="0">
                <a:latin typeface="+mj-lt"/>
              </a:endParaRPr>
            </a:p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7A574-7889-4598-91F3-B3470B33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485" y="2354809"/>
            <a:ext cx="5486400" cy="27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4662" y="1065278"/>
            <a:ext cx="6248985" cy="7863113"/>
            <a:chOff x="-35339" y="173942"/>
            <a:chExt cx="8331980" cy="10484150"/>
          </a:xfrm>
        </p:grpSpPr>
        <p:sp>
          <p:nvSpPr>
            <p:cNvPr id="7" name="TextBox 7"/>
            <p:cNvSpPr txBox="1"/>
            <p:nvPr/>
          </p:nvSpPr>
          <p:spPr>
            <a:xfrm>
              <a:off x="293618" y="2450802"/>
              <a:ext cx="7967685" cy="8207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indent="0" defTabSz="1371600">
                <a:lnSpc>
                  <a:spcPct val="150000"/>
                </a:lnSpc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7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Интеграция может быть запущена либо вручную из настроек, либо по расписанию. Поддерживаются два вида расписаний: ежедневно в заданное время либо через определенные промежутки времени. Одновременно могут запускаться интеграции с несколькими базами данных 1С по различным расписаниям.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5339" y="173942"/>
              <a:ext cx="829664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Расписание интеграции</a:t>
              </a:r>
            </a:p>
            <a:p>
              <a:pPr algn="ctr" defTabSz="1371600"/>
              <a:endParaRPr lang="ru-RU" sz="4000" dirty="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1628EF-B09A-8FA8-F58B-906081C3D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62" y="876300"/>
            <a:ext cx="1013333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0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2323" y="807530"/>
            <a:ext cx="6451324" cy="8139149"/>
            <a:chOff x="-305124" y="-169722"/>
            <a:chExt cx="8601765" cy="10852198"/>
          </a:xfrm>
        </p:grpSpPr>
        <p:sp>
          <p:nvSpPr>
            <p:cNvPr id="7" name="TextBox 7"/>
            <p:cNvSpPr txBox="1"/>
            <p:nvPr/>
          </p:nvSpPr>
          <p:spPr>
            <a:xfrm>
              <a:off x="-305124" y="2868371"/>
              <a:ext cx="7931302" cy="78141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125"/>
                </a:spcAft>
              </a:pPr>
              <a:r>
                <a:rPr lang="ru-RU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Возможность передавать данные из нескольких баз данных 1С, связав в единую информационную систему CRM и продукты на платформе 1С с их базами данных. </a:t>
              </a:r>
              <a:endPara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1125"/>
                </a:spcAft>
              </a:pPr>
              <a:r>
                <a:rPr lang="ru-RU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Актуальность данных будет обеспечена регулярными интеграциями, запускаемыми как вручную, так и автоматически</a:t>
              </a:r>
            </a:p>
            <a:p>
              <a:pPr algn="just">
                <a:spcAft>
                  <a:spcPts val="1125"/>
                </a:spcAft>
              </a:pPr>
              <a:endPara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93171" y="-169722"/>
              <a:ext cx="829664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+mj-lt"/>
                </a:rPr>
                <a:t>Интеграция с несколькими базами 1</a:t>
              </a: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C</a:t>
              </a:r>
              <a:r>
                <a:rPr lang="ru-RU" sz="4000" dirty="0">
                  <a:solidFill>
                    <a:schemeClr val="bg1"/>
                  </a:solidFill>
                  <a:latin typeface="+mj-lt"/>
                </a:rPr>
                <a:t> одновременно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ACD5B87F-4557-43F4-9234-3E370157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38" y="952500"/>
            <a:ext cx="10105333" cy="59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7200" y="903092"/>
            <a:ext cx="6446447" cy="5939215"/>
            <a:chOff x="-298622" y="-42306"/>
            <a:chExt cx="8595263" cy="7918953"/>
          </a:xfrm>
        </p:grpSpPr>
        <p:sp>
          <p:nvSpPr>
            <p:cNvPr id="7" name="TextBox 7"/>
            <p:cNvSpPr txBox="1"/>
            <p:nvPr/>
          </p:nvSpPr>
          <p:spPr>
            <a:xfrm>
              <a:off x="293618" y="2450802"/>
              <a:ext cx="7704403" cy="54258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indent="0" defTabSz="1371600">
                <a:lnSpc>
                  <a:spcPct val="150000"/>
                </a:lnSpc>
                <a:spcAft>
                  <a:spcPts val="1800"/>
                </a:spcAft>
                <a:buNone/>
              </a:pPr>
              <a:r>
                <a:rPr lang="ru-RU" sz="30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 странице интеграции в реальном времени можно отследить статус интеграции на специальных индикаторах. События и ошибки интеграции могут быть записаны в журнал</a:t>
              </a:r>
              <a:r>
                <a:rPr lang="en-US" sz="30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98622" y="-42306"/>
              <a:ext cx="8296641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35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Online статус и </a:t>
              </a:r>
            </a:p>
            <a:p>
              <a:pPr algn="ctr" defTabSz="1371600"/>
              <a:r>
                <a:rPr lang="ru-RU" sz="35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лог интеграции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4A170358-5188-4817-84A5-4078F0414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20" y="903092"/>
            <a:ext cx="10148647" cy="60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">
            <a:extLst>
              <a:ext uri="{FF2B5EF4-FFF2-40B4-BE49-F238E27FC236}">
                <a16:creationId xmlns:a16="http://schemas.microsoft.com/office/drawing/2014/main" id="{C1A9BAFE-0EC7-4760-8530-76DDB42C418E}"/>
              </a:ext>
            </a:extLst>
          </p:cNvPr>
          <p:cNvGrpSpPr/>
          <p:nvPr/>
        </p:nvGrpSpPr>
        <p:grpSpPr>
          <a:xfrm>
            <a:off x="8890758" y="1866900"/>
            <a:ext cx="5993184" cy="7004546"/>
            <a:chOff x="0" y="0"/>
            <a:chExt cx="4454114" cy="11098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121AE9B-1AD0-4401-8E30-2FD32AE29B90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34FA5FCD-B468-4090-8EAD-09503C5A2163}"/>
              </a:ext>
            </a:extLst>
          </p:cNvPr>
          <p:cNvGrpSpPr/>
          <p:nvPr/>
        </p:nvGrpSpPr>
        <p:grpSpPr>
          <a:xfrm>
            <a:off x="1550761" y="1866900"/>
            <a:ext cx="5993184" cy="7004546"/>
            <a:chOff x="0" y="0"/>
            <a:chExt cx="4454114" cy="110980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9EB9F0A-A975-4D28-B631-82E4ABA65793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2" name="Group 2"/>
          <p:cNvGrpSpPr/>
          <p:nvPr/>
        </p:nvGrpSpPr>
        <p:grpSpPr>
          <a:xfrm rot="-10800000">
            <a:off x="-2600889" y="0"/>
            <a:ext cx="19280880" cy="1312977"/>
            <a:chOff x="0" y="0"/>
            <a:chExt cx="25707840" cy="1750636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3125860" y="-10831345"/>
              <a:ext cx="1750636" cy="23413325"/>
              <a:chOff x="0" y="0"/>
              <a:chExt cx="3130550" cy="418685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30550" cy="4186855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41868551">
                    <a:moveTo>
                      <a:pt x="0" y="1123950"/>
                    </a:moveTo>
                    <a:lnTo>
                      <a:pt x="0" y="41868551"/>
                    </a:lnTo>
                    <a:lnTo>
                      <a:pt x="3130550" y="41868551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E6DA9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0"/>
              <a:ext cx="3066088" cy="1750636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507044" y="180238"/>
            <a:ext cx="10690988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Информационные материалы</a:t>
            </a:r>
            <a:endParaRPr kumimoji="0" lang="en-US" sz="5000" b="0" i="0" u="none" strike="noStrike" kern="1200" cap="none" spc="17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911617" y="2103859"/>
            <a:ext cx="16156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pc="119" dirty="0">
                <a:solidFill>
                  <a:srgbClr val="FBAF33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</a:t>
            </a:r>
            <a:endParaRPr kumimoji="0" lang="en-US" sz="4000" b="0" i="0" u="none" strike="noStrike" kern="1200" cap="none" spc="119" normalizeH="0" baseline="0" noProof="0" dirty="0">
              <a:ln>
                <a:noFill/>
              </a:ln>
              <a:solidFill>
                <a:srgbClr val="FBAF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379572" y="2140713"/>
            <a:ext cx="284518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114" dirty="0">
                <a:solidFill>
                  <a:srgbClr val="FBAF33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kumimoji="0" lang="en-US" sz="4000" b="0" i="0" u="none" strike="noStrike" kern="1200" cap="none" spc="114" normalizeH="0" baseline="0" noProof="0" dirty="0">
              <a:ln>
                <a:noFill/>
              </a:ln>
              <a:solidFill>
                <a:srgbClr val="FBAF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1880241" y="3004114"/>
            <a:ext cx="470759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9401983" y="3015320"/>
            <a:ext cx="470759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435846B8-FBCB-4A88-B6D3-C3069C8BFF99}"/>
              </a:ext>
            </a:extLst>
          </p:cNvPr>
          <p:cNvSpPr txBox="1"/>
          <p:nvPr/>
        </p:nvSpPr>
        <p:spPr>
          <a:xfrm>
            <a:off x="1765120" y="3314965"/>
            <a:ext cx="5001524" cy="454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rgbClr val="FBAF3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Описание продукта</a:t>
            </a:r>
            <a:endParaRPr kumimoji="0" lang="ru-RU" sz="2500" b="0" i="0" u="none" strike="noStrike" kern="1200" cap="none" spc="12" normalizeH="0" baseline="0" noProof="0" dirty="0">
              <a:ln>
                <a:noFill/>
              </a:ln>
              <a:solidFill>
                <a:srgbClr val="FBAF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rgbClr val="FBAF3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Документация</a:t>
            </a:r>
            <a:endParaRPr kumimoji="0" lang="ru-RU" sz="2500" b="0" i="0" u="none" strike="noStrike" kern="1200" cap="none" spc="12" normalizeH="0" baseline="0" noProof="0" dirty="0">
              <a:ln>
                <a:noFill/>
              </a:ln>
              <a:solidFill>
                <a:srgbClr val="FBAF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</a:t>
            </a: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500" b="0" i="0" u="none" strike="noStrike" kern="1200" cap="none" spc="1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Ссылки на видеоматериалы</a:t>
            </a: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часто задаваемые вопросы</a:t>
            </a: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500" b="0" i="0" u="none" strike="noStrike" kern="1200" cap="none" spc="1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Инструкции по установке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392B602D-1D67-4717-B667-9B613248D705}"/>
              </a:ext>
            </a:extLst>
          </p:cNvPr>
          <p:cNvSpPr txBox="1"/>
          <p:nvPr/>
        </p:nvSpPr>
        <p:spPr>
          <a:xfrm>
            <a:off x="9255016" y="3284540"/>
            <a:ext cx="5001524" cy="166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Видеоуроки по настройке и работе в 1</a:t>
            </a:r>
            <a:r>
              <a:rPr lang="en-US" sz="2500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Connector</a:t>
            </a:r>
            <a:endParaRPr kumimoji="0" lang="ru-RU" sz="2500" b="0" i="0" u="none" strike="noStrike" kern="1200" cap="none" spc="1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774" marR="0" lvl="1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500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 вебинаров</a:t>
            </a:r>
            <a:endParaRPr kumimoji="0" lang="ru-RU" sz="2500" b="0" i="0" u="none" strike="noStrike" kern="1200" cap="none" spc="1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CB2B3E7B-FC2F-4245-9DB1-73A16A3F5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59304" y="3519555"/>
            <a:ext cx="1116093" cy="32478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830" y="0"/>
            <a:ext cx="3144980" cy="10287000"/>
            <a:chOff x="0" y="0"/>
            <a:chExt cx="1063857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3857" cy="3479800"/>
            </a:xfrm>
            <a:custGeom>
              <a:avLst/>
              <a:gdLst/>
              <a:ahLst/>
              <a:cxnLst/>
              <a:rect l="l" t="t" r="r" b="b"/>
              <a:pathLst>
                <a:path w="1063857" h="3479800">
                  <a:moveTo>
                    <a:pt x="0" y="0"/>
                  </a:moveTo>
                  <a:lnTo>
                    <a:pt x="1063857" y="0"/>
                  </a:lnTo>
                  <a:lnTo>
                    <a:pt x="106385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A8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863175" y="4220170"/>
            <a:ext cx="87869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spc="299" dirty="0">
                <a:solidFill>
                  <a:srgbClr val="0E6DA9"/>
                </a:solidFill>
                <a:latin typeface="Arial" pitchFamily="34" charset="0"/>
                <a:cs typeface="Arial" pitchFamily="34" charset="0"/>
              </a:rPr>
              <a:t>ЦЕНООБРАЗОВАНИЕ</a:t>
            </a:r>
            <a:endParaRPr lang="en-US" sz="6000" b="1" spc="299" dirty="0">
              <a:solidFill>
                <a:srgbClr val="0E6DA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2342056" cy="10287000"/>
            <a:chOff x="0" y="0"/>
            <a:chExt cx="792251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2251" cy="3479800"/>
            </a:xfrm>
            <a:custGeom>
              <a:avLst/>
              <a:gdLst/>
              <a:ahLst/>
              <a:cxnLst/>
              <a:rect l="l" t="t" r="r" b="b"/>
              <a:pathLst>
                <a:path w="792251" h="3479800">
                  <a:moveTo>
                    <a:pt x="0" y="0"/>
                  </a:moveTo>
                  <a:lnTo>
                    <a:pt x="792251" y="0"/>
                  </a:lnTo>
                  <a:lnTo>
                    <a:pt x="79225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908211" cy="10287000"/>
            <a:chOff x="0" y="0"/>
            <a:chExt cx="645493" cy="3479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5493" cy="3479800"/>
            </a:xfrm>
            <a:custGeom>
              <a:avLst/>
              <a:gdLst/>
              <a:ahLst/>
              <a:cxnLst/>
              <a:rect l="l" t="t" r="r" b="b"/>
              <a:pathLst>
                <a:path w="645493" h="3479800">
                  <a:moveTo>
                    <a:pt x="0" y="0"/>
                  </a:moveTo>
                  <a:lnTo>
                    <a:pt x="645493" y="0"/>
                  </a:lnTo>
                  <a:lnTo>
                    <a:pt x="64549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626262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3601419" y="-897282"/>
            <a:ext cx="5009471" cy="4911964"/>
            <a:chOff x="0" y="0"/>
            <a:chExt cx="6679295" cy="654928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3270911"/>
              <a:ext cx="5741791" cy="327837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937504" y="0"/>
              <a:ext cx="5741791" cy="3278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36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>
            <a:extLst>
              <a:ext uri="{FF2B5EF4-FFF2-40B4-BE49-F238E27FC236}">
                <a16:creationId xmlns:a16="http://schemas.microsoft.com/office/drawing/2014/main" id="{5220CF12-7E5F-4B7A-9EC3-728BC1F39CC6}"/>
              </a:ext>
            </a:extLst>
          </p:cNvPr>
          <p:cNvGrpSpPr/>
          <p:nvPr/>
        </p:nvGrpSpPr>
        <p:grpSpPr>
          <a:xfrm>
            <a:off x="8153400" y="0"/>
            <a:ext cx="10134600" cy="10287000"/>
            <a:chOff x="0" y="0"/>
            <a:chExt cx="4454114" cy="1109800"/>
          </a:xfrm>
          <a:solidFill>
            <a:srgbClr val="A9A5A4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5EE8F24-8815-431A-B55E-768104053FA1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98E50E43-2AEB-4E2F-9F7F-CFD572446A5B}"/>
              </a:ext>
            </a:extLst>
          </p:cNvPr>
          <p:cNvGrpSpPr/>
          <p:nvPr/>
        </p:nvGrpSpPr>
        <p:grpSpPr>
          <a:xfrm>
            <a:off x="872237" y="1935446"/>
            <a:ext cx="7736080" cy="1715450"/>
            <a:chOff x="0" y="0"/>
            <a:chExt cx="4454114" cy="1109800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0CDCAE1-65E2-495A-9D9F-F2240FC8B5A0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920752" y="1935446"/>
            <a:ext cx="9054809" cy="7841056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 cstate="print"/>
              <a:stretch>
                <a:fillRect l="-14946" r="-1494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12273" y="2366584"/>
            <a:ext cx="7910316" cy="6849978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1049000" y="4272365"/>
            <a:ext cx="5120663" cy="331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0" spc="10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0000" spc="10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1450</a:t>
            </a:r>
          </a:p>
          <a:p>
            <a:pPr algn="ctr">
              <a:lnSpc>
                <a:spcPct val="150000"/>
              </a:lnSpc>
            </a:pPr>
            <a:r>
              <a:rPr lang="ru-RU" sz="5000" spc="10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год</a:t>
            </a:r>
            <a:endParaRPr lang="en-US" sz="5000" spc="108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11834" y="321275"/>
            <a:ext cx="5403603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ru-RU" sz="6000" b="1" spc="17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Стоимость</a:t>
            </a:r>
            <a:endParaRPr lang="en-US" sz="6000" b="1" spc="17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D8FFB7A8-5AAA-4126-9193-A0DF68FC40A6}"/>
              </a:ext>
            </a:extLst>
          </p:cNvPr>
          <p:cNvSpPr txBox="1"/>
          <p:nvPr/>
        </p:nvSpPr>
        <p:spPr>
          <a:xfrm>
            <a:off x="11430000" y="7821353"/>
            <a:ext cx="4191000" cy="501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ru-RU" sz="3000" spc="108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 включая </a:t>
            </a:r>
            <a:r>
              <a:rPr lang="ru-RU" sz="3000" spc="10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НДС</a:t>
            </a:r>
            <a:endParaRPr lang="en-US" sz="3000" spc="108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AA4E46BD-26A6-4728-846F-0B4D9892D895}"/>
              </a:ext>
            </a:extLst>
          </p:cNvPr>
          <p:cNvGrpSpPr/>
          <p:nvPr/>
        </p:nvGrpSpPr>
        <p:grpSpPr>
          <a:xfrm>
            <a:off x="872237" y="3980838"/>
            <a:ext cx="7736080" cy="1715450"/>
            <a:chOff x="0" y="0"/>
            <a:chExt cx="4454114" cy="110980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4D03285-96AF-4856-9126-486B57034EE4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5A4916C9-3DBE-457A-B06A-AED3D01AF134}"/>
              </a:ext>
            </a:extLst>
          </p:cNvPr>
          <p:cNvGrpSpPr/>
          <p:nvPr/>
        </p:nvGrpSpPr>
        <p:grpSpPr>
          <a:xfrm>
            <a:off x="872237" y="6105903"/>
            <a:ext cx="7736080" cy="1715450"/>
            <a:chOff x="0" y="0"/>
            <a:chExt cx="4454114" cy="110980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9BD323E-FC12-4DF6-918D-5D5542270F91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BFB7868A-ACF3-4A63-9392-7474766FF7E9}"/>
              </a:ext>
            </a:extLst>
          </p:cNvPr>
          <p:cNvGrpSpPr/>
          <p:nvPr/>
        </p:nvGrpSpPr>
        <p:grpSpPr>
          <a:xfrm>
            <a:off x="865411" y="8196451"/>
            <a:ext cx="7736080" cy="1715450"/>
            <a:chOff x="0" y="0"/>
            <a:chExt cx="4454114" cy="1109800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5561A17-966F-4950-8B79-FE34B80B072B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42" name="Group 2">
            <a:extLst>
              <a:ext uri="{FF2B5EF4-FFF2-40B4-BE49-F238E27FC236}">
                <a16:creationId xmlns:a16="http://schemas.microsoft.com/office/drawing/2014/main" id="{2BD15483-D1CF-4151-B6CE-85169DCA7249}"/>
              </a:ext>
            </a:extLst>
          </p:cNvPr>
          <p:cNvGrpSpPr/>
          <p:nvPr/>
        </p:nvGrpSpPr>
        <p:grpSpPr>
          <a:xfrm rot="-10800000">
            <a:off x="-992880" y="-16279"/>
            <a:ext cx="19280880" cy="1312977"/>
            <a:chOff x="0" y="0"/>
            <a:chExt cx="25707840" cy="1750636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3D7E3394-5DC7-4DE0-8FD2-D06CD1B9BB15}"/>
                </a:ext>
              </a:extLst>
            </p:cNvPr>
            <p:cNvGrpSpPr/>
            <p:nvPr/>
          </p:nvGrpSpPr>
          <p:grpSpPr>
            <a:xfrm rot="5400000">
              <a:off x="13125860" y="-10831345"/>
              <a:ext cx="1750636" cy="23413325"/>
              <a:chOff x="0" y="0"/>
              <a:chExt cx="3130550" cy="41868551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AEAFA40A-CAEE-4468-85B5-851F3296FE06}"/>
                  </a:ext>
                </a:extLst>
              </p:cNvPr>
              <p:cNvSpPr/>
              <p:nvPr/>
            </p:nvSpPr>
            <p:spPr>
              <a:xfrm>
                <a:off x="0" y="0"/>
                <a:ext cx="3130550" cy="4186855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41868551">
                    <a:moveTo>
                      <a:pt x="0" y="1123950"/>
                    </a:moveTo>
                    <a:lnTo>
                      <a:pt x="0" y="41868551"/>
                    </a:lnTo>
                    <a:lnTo>
                      <a:pt x="3130550" y="41868551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E6DA9"/>
              </a:solidFill>
            </p:spPr>
          </p:sp>
        </p:grpSp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750CB189-5596-4894-A4E5-77C800DDB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0"/>
              <a:ext cx="3066088" cy="1750636"/>
            </a:xfrm>
            <a:prstGeom prst="rect">
              <a:avLst/>
            </a:prstGeom>
          </p:spPr>
        </p:pic>
      </p:grpSp>
      <p:sp>
        <p:nvSpPr>
          <p:cNvPr id="46" name="TextBox 20">
            <a:extLst>
              <a:ext uri="{FF2B5EF4-FFF2-40B4-BE49-F238E27FC236}">
                <a16:creationId xmlns:a16="http://schemas.microsoft.com/office/drawing/2014/main" id="{931A8663-8200-4523-B852-162FECE3A33F}"/>
              </a:ext>
            </a:extLst>
          </p:cNvPr>
          <p:cNvSpPr txBox="1"/>
          <p:nvPr/>
        </p:nvSpPr>
        <p:spPr>
          <a:xfrm>
            <a:off x="507044" y="180238"/>
            <a:ext cx="1069098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spc="17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Стоимость</a:t>
            </a:r>
            <a:endParaRPr kumimoji="0" lang="en-US" sz="6000" b="0" i="0" u="none" strike="noStrike" kern="1200" cap="none" spc="17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D2F685-A662-41AE-97CF-31B58086E65C}"/>
              </a:ext>
            </a:extLst>
          </p:cNvPr>
          <p:cNvSpPr txBox="1"/>
          <p:nvPr/>
        </p:nvSpPr>
        <p:spPr>
          <a:xfrm>
            <a:off x="2439563" y="2399401"/>
            <a:ext cx="60975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Лицензируется на каждый экземпляр системы, а не на пользователя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2648E9-CA2E-41A8-8529-68A19B76A7D4}"/>
              </a:ext>
            </a:extLst>
          </p:cNvPr>
          <p:cNvSpPr txBox="1"/>
          <p:nvPr/>
        </p:nvSpPr>
        <p:spPr>
          <a:xfrm>
            <a:off x="2439563" y="4379995"/>
            <a:ext cx="60975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вида пакетов </a:t>
            </a:r>
          </a:p>
          <a:p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технической поддержки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175158-F2C5-4E05-8DBB-CF856EEAB4C7}"/>
              </a:ext>
            </a:extLst>
          </p:cNvPr>
          <p:cNvSpPr txBox="1"/>
          <p:nvPr/>
        </p:nvSpPr>
        <p:spPr>
          <a:xfrm>
            <a:off x="2510802" y="6629757"/>
            <a:ext cx="60975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пакета поддержки обязательно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D9E5DA-223F-487B-8B0E-7AB1B9387571}"/>
              </a:ext>
            </a:extLst>
          </p:cNvPr>
          <p:cNvSpPr txBox="1"/>
          <p:nvPr/>
        </p:nvSpPr>
        <p:spPr>
          <a:xfrm>
            <a:off x="2467996" y="8461130"/>
            <a:ext cx="609751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Пакеты обновлений предоставляются бесплатно при оплаченной техподдержке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ED2E516-4449-4614-92D1-DD2841AD8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5202" y="2050467"/>
            <a:ext cx="1420589" cy="1485407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8BAB8C65-1952-4920-B506-D0BAC3CF8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2531" y="4025790"/>
            <a:ext cx="1525933" cy="1623333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1FD4C567-6C80-4CA5-881A-4C235AD7A8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8885" y="6211723"/>
            <a:ext cx="913222" cy="1503809"/>
          </a:xfrm>
          <a:prstGeom prst="rect">
            <a:avLst/>
          </a:prstGeom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7ABC59B1-867C-4FE8-8DB3-41A6D8B47F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0959" y="8348371"/>
            <a:ext cx="1469074" cy="14720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">
            <a:extLst>
              <a:ext uri="{FF2B5EF4-FFF2-40B4-BE49-F238E27FC236}">
                <a16:creationId xmlns:a16="http://schemas.microsoft.com/office/drawing/2014/main" id="{FEF9303E-521B-494F-BAF3-5B9BBBF84506}"/>
              </a:ext>
            </a:extLst>
          </p:cNvPr>
          <p:cNvGrpSpPr/>
          <p:nvPr/>
        </p:nvGrpSpPr>
        <p:grpSpPr>
          <a:xfrm>
            <a:off x="0" y="8811674"/>
            <a:ext cx="18288000" cy="1475326"/>
            <a:chOff x="0" y="0"/>
            <a:chExt cx="4454114" cy="1109800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46520E6-E674-4BEC-8D09-782BB9682201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 rot="-10800000">
            <a:off x="-8082848" y="0"/>
            <a:ext cx="19280880" cy="1312977"/>
            <a:chOff x="0" y="0"/>
            <a:chExt cx="25707840" cy="1750636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3125860" y="-10831345"/>
              <a:ext cx="1750636" cy="23413325"/>
              <a:chOff x="0" y="0"/>
              <a:chExt cx="3130550" cy="418685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30550" cy="4186855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41868551">
                    <a:moveTo>
                      <a:pt x="0" y="1123950"/>
                    </a:moveTo>
                    <a:lnTo>
                      <a:pt x="0" y="41868551"/>
                    </a:lnTo>
                    <a:lnTo>
                      <a:pt x="3130550" y="41868551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E6DA9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0"/>
              <a:ext cx="3066088" cy="1750636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58600" y="-13261"/>
            <a:ext cx="5237880" cy="12376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298894" y="1408995"/>
            <a:ext cx="1953442" cy="547579"/>
            <a:chOff x="0" y="0"/>
            <a:chExt cx="1064320" cy="3200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4320" cy="320079"/>
            </a:xfrm>
            <a:custGeom>
              <a:avLst/>
              <a:gdLst/>
              <a:ahLst/>
              <a:cxnLst/>
              <a:rect l="l" t="t" r="r" b="b"/>
              <a:pathLst>
                <a:path w="1064320" h="320079">
                  <a:moveTo>
                    <a:pt x="0" y="0"/>
                  </a:moveTo>
                  <a:lnTo>
                    <a:pt x="1064320" y="0"/>
                  </a:lnTo>
                  <a:lnTo>
                    <a:pt x="1064320" y="320079"/>
                  </a:lnTo>
                  <a:lnTo>
                    <a:pt x="0" y="320079"/>
                  </a:lnTo>
                  <a:close/>
                </a:path>
              </a:pathLst>
            </a:custGeom>
            <a:solidFill>
              <a:srgbClr val="626262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91339" y="265963"/>
            <a:ext cx="7251497" cy="67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</a:t>
            </a:r>
            <a:r>
              <a:rPr kumimoji="0" lang="ru-RU" sz="35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технической </a:t>
            </a:r>
            <a:r>
              <a:rPr kumimoji="0" lang="en-US" sz="35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поддержки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98032" y="1377451"/>
            <a:ext cx="1702312" cy="547579"/>
            <a:chOff x="0" y="0"/>
            <a:chExt cx="978085" cy="3200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8085" cy="320079"/>
            </a:xfrm>
            <a:custGeom>
              <a:avLst/>
              <a:gdLst/>
              <a:ahLst/>
              <a:cxnLst/>
              <a:rect l="l" t="t" r="r" b="b"/>
              <a:pathLst>
                <a:path w="978085" h="320079">
                  <a:moveTo>
                    <a:pt x="0" y="0"/>
                  </a:moveTo>
                  <a:lnTo>
                    <a:pt x="978085" y="0"/>
                  </a:lnTo>
                  <a:lnTo>
                    <a:pt x="978085" y="320079"/>
                  </a:lnTo>
                  <a:lnTo>
                    <a:pt x="0" y="320079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630124" y="1386395"/>
            <a:ext cx="1944405" cy="41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Базовый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93839" y="1359051"/>
            <a:ext cx="1520358" cy="41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</a:t>
            </a:r>
          </a:p>
        </p:txBody>
      </p:sp>
      <p:graphicFrame>
        <p:nvGraphicFramePr>
          <p:cNvPr id="15" name="Таблица 1">
            <a:extLst>
              <a:ext uri="{FF2B5EF4-FFF2-40B4-BE49-F238E27FC236}">
                <a16:creationId xmlns:a16="http://schemas.microsoft.com/office/drawing/2014/main" id="{DE69D0F8-5230-4FCD-8A2C-E9A05197960A}"/>
              </a:ext>
            </a:extLst>
          </p:cNvPr>
          <p:cNvGraphicFramePr>
            <a:graphicFrameLocks noGrp="1"/>
          </p:cNvGraphicFramePr>
          <p:nvPr/>
        </p:nvGraphicFramePr>
        <p:xfrm>
          <a:off x="491337" y="1827522"/>
          <a:ext cx="16277575" cy="26614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464519184"/>
                    </a:ext>
                  </a:extLst>
                </a:gridCol>
              </a:tblGrid>
              <a:tr h="380324"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Подписка </a:t>
                      </a:r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91"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Подписка </a:t>
                      </a:r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53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реакции на инцидент критичного приоритета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рабочих часа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рабочий час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65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реакции на инциденты высокого, среднего и низкого приоритетов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рабочих часов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рабочих часа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рабочих часа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604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предоставления сервисов (UTC +03:00, Москва)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08:30 – 17:30 (Пн. – Пт.)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08:30 – 17:30 (Пн. – Пт.)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">
            <a:extLst>
              <a:ext uri="{FF2B5EF4-FFF2-40B4-BE49-F238E27FC236}">
                <a16:creationId xmlns:a16="http://schemas.microsoft.com/office/drawing/2014/main" id="{CB0E624E-1D77-4F10-B74B-9F01B9DE70AE}"/>
              </a:ext>
            </a:extLst>
          </p:cNvPr>
          <p:cNvGraphicFramePr>
            <a:graphicFrameLocks noGrp="1"/>
          </p:cNvGraphicFramePr>
          <p:nvPr/>
        </p:nvGraphicFramePr>
        <p:xfrm>
          <a:off x="491337" y="4778547"/>
          <a:ext cx="16277575" cy="19959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192488445"/>
                    </a:ext>
                  </a:extLst>
                </a:gridCol>
              </a:tblGrid>
              <a:tr h="468334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Неограниченное количество обращений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8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по установке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62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по функциональным возможностям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11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новых версий и критических патчей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">
            <a:extLst>
              <a:ext uri="{FF2B5EF4-FFF2-40B4-BE49-F238E27FC236}">
                <a16:creationId xmlns:a16="http://schemas.microsoft.com/office/drawing/2014/main" id="{7259B098-5C12-45C8-8EE8-E53047AAAE1C}"/>
              </a:ext>
            </a:extLst>
          </p:cNvPr>
          <p:cNvGraphicFramePr>
            <a:graphicFrameLocks noGrp="1"/>
          </p:cNvGraphicFramePr>
          <p:nvPr/>
        </p:nvGraphicFramePr>
        <p:xfrm>
          <a:off x="491337" y="6692286"/>
          <a:ext cx="16277575" cy="223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1119491366"/>
                    </a:ext>
                  </a:extLst>
                </a:gridCol>
              </a:tblGrid>
              <a:tr h="419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персональному кабинету Customer Success Portal </a:t>
                      </a:r>
                      <a:r>
                        <a:rPr lang="ru-RU" sz="1700" dirty="0">
                          <a:solidFill>
                            <a:srgbClr val="FBAF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https://support.samarasoft.com</a:t>
                      </a:r>
                      <a:endParaRPr lang="en-US" sz="1700" dirty="0">
                        <a:solidFill>
                          <a:srgbClr val="FBAF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67602"/>
                  </a:ext>
                </a:extLst>
              </a:tr>
              <a:tr h="375768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базе знаний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14">
                <a:tc>
                  <a:txBody>
                    <a:bodyPr/>
                    <a:lstStyle/>
                    <a:p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Offline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(</a:t>
                      </a: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e-mail, Customer Success Portal)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11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поддержка (консультации по телефону)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9">
            <a:extLst>
              <a:ext uri="{FF2B5EF4-FFF2-40B4-BE49-F238E27FC236}">
                <a16:creationId xmlns:a16="http://schemas.microsoft.com/office/drawing/2014/main" id="{BCFE998B-BED6-4DA1-A9A5-2D717B59AE3D}"/>
              </a:ext>
            </a:extLst>
          </p:cNvPr>
          <p:cNvSpPr txBox="1"/>
          <p:nvPr/>
        </p:nvSpPr>
        <p:spPr>
          <a:xfrm>
            <a:off x="491339" y="8886203"/>
            <a:ext cx="162775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*Премиум поддержка осуществляется только для сертифицированных продуктов: Docs и Loyalty.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Для клиентов, ранее осуществивших выкуп лицензий On-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Site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Lifetime подписка составляет: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Базовый пакет — 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Бизнес пакет —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t>Подробная информация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BAF33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сайте.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FBAF33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2B6DB433-3B14-40FC-B038-B12074EC611D}"/>
              </a:ext>
            </a:extLst>
          </p:cNvPr>
          <p:cNvGrpSpPr/>
          <p:nvPr/>
        </p:nvGrpSpPr>
        <p:grpSpPr>
          <a:xfrm>
            <a:off x="13846040" y="1381453"/>
            <a:ext cx="2015404" cy="446069"/>
            <a:chOff x="0" y="0"/>
            <a:chExt cx="978085" cy="320079"/>
          </a:xfrm>
          <a:solidFill>
            <a:srgbClr val="FBAF3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17ADD6F-0669-49C4-8C78-467D8B460E31}"/>
                </a:ext>
              </a:extLst>
            </p:cNvPr>
            <p:cNvSpPr/>
            <p:nvPr/>
          </p:nvSpPr>
          <p:spPr>
            <a:xfrm>
              <a:off x="0" y="0"/>
              <a:ext cx="978085" cy="320079"/>
            </a:xfrm>
            <a:custGeom>
              <a:avLst/>
              <a:gdLst/>
              <a:ahLst/>
              <a:cxnLst/>
              <a:rect l="l" t="t" r="r" b="b"/>
              <a:pathLst>
                <a:path w="978085" h="320079">
                  <a:moveTo>
                    <a:pt x="0" y="0"/>
                  </a:moveTo>
                  <a:lnTo>
                    <a:pt x="978085" y="0"/>
                  </a:lnTo>
                  <a:lnTo>
                    <a:pt x="978085" y="320079"/>
                  </a:lnTo>
                  <a:lnTo>
                    <a:pt x="0" y="320079"/>
                  </a:lnTo>
                  <a:close/>
                </a:path>
              </a:pathLst>
            </a:custGeom>
            <a:grpFill/>
          </p:spPr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B6E8CFD3-C626-46FF-B610-F7BFDB632F19}"/>
              </a:ext>
            </a:extLst>
          </p:cNvPr>
          <p:cNvSpPr txBox="1"/>
          <p:nvPr/>
        </p:nvSpPr>
        <p:spPr>
          <a:xfrm>
            <a:off x="14027993" y="1358403"/>
            <a:ext cx="1833451" cy="419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Премиум*</a:t>
            </a:r>
            <a:endParaRPr kumimoji="0" lang="en-US" sz="2500" b="0" i="0" u="none" strike="noStrike" kern="1200" cap="none" spc="8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95971" y="-6583369"/>
            <a:ext cx="13539959" cy="11726869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-1477946"/>
            <a:ext cx="15347817" cy="132905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 cstate="print"/>
              <a:stretch>
                <a:fillRect l="-24670" r="-506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68269" y="-2594510"/>
            <a:ext cx="18726940" cy="16219278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3531178"/>
            <a:ext cx="5428189" cy="12826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86400" y="5372100"/>
            <a:ext cx="8356067" cy="26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BAF33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info@samarasoft.com</a:t>
            </a:r>
            <a:endParaRPr lang="en-US" sz="3000" b="1" dirty="0">
              <a:solidFill>
                <a:srgbClr val="FBAF3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200"/>
              </a:lnSpc>
            </a:pP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>+7 (846) 266-55-69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BAF33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www.samarasoft.com</a:t>
            </a:r>
            <a:endParaRPr lang="en-US" sz="3000" b="1" dirty="0">
              <a:solidFill>
                <a:srgbClr val="FBAF3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2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571" b="3571"/>
          <a:stretch>
            <a:fillRect/>
          </a:stretch>
        </p:blipFill>
        <p:spPr>
          <a:xfrm>
            <a:off x="410986" y="2372158"/>
            <a:ext cx="3934099" cy="275432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750118" y="1783642"/>
            <a:ext cx="4278934" cy="2083199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5" name="AutoShape 5"/>
          <p:cNvSpPr/>
          <p:nvPr/>
        </p:nvSpPr>
        <p:spPr>
          <a:xfrm>
            <a:off x="4702887" y="4302948"/>
            <a:ext cx="4197844" cy="2836781"/>
          </a:xfrm>
          <a:prstGeom prst="rect">
            <a:avLst/>
          </a:prstGeom>
          <a:solidFill>
            <a:srgbClr val="FFA84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14470" r="14470"/>
          <a:stretch>
            <a:fillRect/>
          </a:stretch>
        </p:blipFill>
        <p:spPr>
          <a:xfrm>
            <a:off x="400748" y="9123123"/>
            <a:ext cx="3934099" cy="27543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 l="2317" r="2317" b="10345"/>
          <a:stretch>
            <a:fillRect/>
          </a:stretch>
        </p:blipFill>
        <p:spPr>
          <a:xfrm>
            <a:off x="13862748" y="7475090"/>
            <a:ext cx="3975052" cy="28119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 l="83" t="15968" r="83"/>
          <a:stretch>
            <a:fillRect/>
          </a:stretch>
        </p:blipFill>
        <p:spPr>
          <a:xfrm>
            <a:off x="4783977" y="7695159"/>
            <a:ext cx="4116755" cy="2591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 t="9804" b="9804"/>
          <a:stretch>
            <a:fillRect/>
          </a:stretch>
        </p:blipFill>
        <p:spPr>
          <a:xfrm>
            <a:off x="13862748" y="1252822"/>
            <a:ext cx="3975052" cy="23721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 t="610" b="610"/>
          <a:stretch>
            <a:fillRect/>
          </a:stretch>
        </p:blipFill>
        <p:spPr>
          <a:xfrm>
            <a:off x="9470983" y="5865749"/>
            <a:ext cx="3934099" cy="29475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 l="2329" r="2329"/>
          <a:stretch>
            <a:fillRect/>
          </a:stretch>
        </p:blipFill>
        <p:spPr>
          <a:xfrm>
            <a:off x="9470983" y="9313623"/>
            <a:ext cx="3934099" cy="2754328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380271" y="5747190"/>
            <a:ext cx="3954575" cy="2785077"/>
          </a:xfrm>
          <a:prstGeom prst="rect">
            <a:avLst/>
          </a:prstGeom>
          <a:solidFill>
            <a:srgbClr val="0E6DA9"/>
          </a:solidFill>
        </p:spPr>
      </p:sp>
      <p:sp>
        <p:nvSpPr>
          <p:cNvPr id="13" name="AutoShape 13"/>
          <p:cNvSpPr/>
          <p:nvPr/>
        </p:nvSpPr>
        <p:spPr>
          <a:xfrm>
            <a:off x="9430029" y="2625416"/>
            <a:ext cx="3954575" cy="2785077"/>
          </a:xfrm>
          <a:prstGeom prst="rect">
            <a:avLst/>
          </a:prstGeom>
          <a:solidFill>
            <a:srgbClr val="0E6DA9"/>
          </a:solidFill>
        </p:spPr>
      </p:sp>
      <p:sp>
        <p:nvSpPr>
          <p:cNvPr id="14" name="AutoShape 14"/>
          <p:cNvSpPr/>
          <p:nvPr/>
        </p:nvSpPr>
        <p:spPr>
          <a:xfrm>
            <a:off x="13862748" y="4180411"/>
            <a:ext cx="4045168" cy="2785077"/>
          </a:xfrm>
          <a:prstGeom prst="rect">
            <a:avLst/>
          </a:prstGeom>
          <a:solidFill>
            <a:srgbClr val="FFA84D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/>
          <a:srcRect b="2565"/>
          <a:stretch>
            <a:fillRect/>
          </a:stretch>
        </p:blipFill>
        <p:spPr>
          <a:xfrm>
            <a:off x="4540708" y="302962"/>
            <a:ext cx="4603292" cy="105982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821705" y="1964816"/>
            <a:ext cx="4135760" cy="156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79" normalizeH="0" baseline="0" noProof="0" dirty="0">
                <a:ln>
                  <a:noFill/>
                </a:ln>
                <a:solidFill>
                  <a:srgbClr val="0E6DA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РАЗРАБОТЧИК </a:t>
            </a: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79" normalizeH="0" baseline="0" noProof="0" dirty="0">
                <a:ln>
                  <a:noFill/>
                </a:ln>
                <a:solidFill>
                  <a:srgbClr val="0E6DA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ИНТЕГРАТОР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/>
          <a:srcRect l="6045" r="6045"/>
          <a:stretch>
            <a:fillRect/>
          </a:stretch>
        </p:blipFill>
        <p:spPr>
          <a:xfrm>
            <a:off x="9384732" y="-1082281"/>
            <a:ext cx="4045168" cy="30676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/>
          <a:srcRect t="5011" b="5011"/>
          <a:stretch>
            <a:fillRect/>
          </a:stretch>
        </p:blipFill>
        <p:spPr>
          <a:xfrm>
            <a:off x="400748" y="-503301"/>
            <a:ext cx="3954575" cy="237215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0271" y="6108237"/>
            <a:ext cx="3934099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лет </a:t>
            </a:r>
          </a:p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рынке 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57228" y="3009591"/>
            <a:ext cx="3900178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лет </a:t>
            </a:r>
          </a:p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</a:t>
            </a:r>
            <a:r>
              <a:rPr kumimoji="0" lang="ru-RU" sz="3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вендором</a:t>
            </a:r>
            <a:endParaRPr kumimoji="0" lang="en-US" sz="3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17991" y="5077106"/>
            <a:ext cx="3994411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300+ 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проектов </a:t>
            </a:r>
          </a:p>
          <a:p>
            <a:pPr marL="0" marR="0" lvl="0" indent="0" algn="ctr" defTabSz="914400" rtl="0" eaLnBrk="1" fontAlgn="auto" latinLnBrk="0" hangingPunct="1">
              <a:lnSpc>
                <a:spcPts val="5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r>
              <a:rPr kumimoji="0" lang="en-US" sz="4500" b="1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10+ 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странах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39225" y="4762048"/>
            <a:ext cx="399441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    40+ 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экспертов</a:t>
            </a:r>
          </a:p>
          <a:p>
            <a:pPr marL="0" marR="0" lvl="0" indent="0" algn="just" defTabSz="914400" rtl="0" eaLnBrk="1" fontAlgn="auto" latinLnBrk="0" hangingPunct="1">
              <a:lnSpc>
                <a:spcPts val="5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        </a:t>
            </a:r>
            <a:r>
              <a:rPr kumimoji="0" lang="ru-RU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направления</a:t>
            </a:r>
            <a:endParaRPr kumimoji="0" lang="en-US" sz="3000" b="0" i="0" u="none" strike="noStrike" kern="1200" cap="none" spc="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doto Bold Bold"/>
              <a:ea typeface="+mn-ea"/>
              <a:cs typeface="+mn-cs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A337CA59-4DAC-B2B1-0594-6C2A9FBE59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470" r="14470"/>
          <a:stretch>
            <a:fillRect/>
          </a:stretch>
        </p:blipFill>
        <p:spPr>
          <a:xfrm>
            <a:off x="13862748" y="-2071550"/>
            <a:ext cx="3934099" cy="2754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830" y="0"/>
            <a:ext cx="3144980" cy="10287000"/>
            <a:chOff x="0" y="0"/>
            <a:chExt cx="1063857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3857" cy="3479800"/>
            </a:xfrm>
            <a:custGeom>
              <a:avLst/>
              <a:gdLst/>
              <a:ahLst/>
              <a:cxnLst/>
              <a:rect l="l" t="t" r="r" b="b"/>
              <a:pathLst>
                <a:path w="1063857" h="3479800">
                  <a:moveTo>
                    <a:pt x="0" y="0"/>
                  </a:moveTo>
                  <a:lnTo>
                    <a:pt x="1063857" y="0"/>
                  </a:lnTo>
                  <a:lnTo>
                    <a:pt x="106385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A8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863175" y="4220170"/>
            <a:ext cx="878699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spc="299" dirty="0">
                <a:solidFill>
                  <a:srgbClr val="0E6DA9"/>
                </a:solidFill>
                <a:latin typeface="Arial" pitchFamily="34" charset="0"/>
                <a:cs typeface="Arial" pitchFamily="34" charset="0"/>
              </a:rPr>
              <a:t>ФУНКЦИОНАЛЬНЫЕ ВОЗМОЖНОСТИ</a:t>
            </a:r>
            <a:endParaRPr lang="en-US" sz="6000" b="1" spc="299" dirty="0">
              <a:solidFill>
                <a:srgbClr val="0E6DA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2342056" cy="10287000"/>
            <a:chOff x="0" y="0"/>
            <a:chExt cx="792251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2251" cy="3479800"/>
            </a:xfrm>
            <a:custGeom>
              <a:avLst/>
              <a:gdLst/>
              <a:ahLst/>
              <a:cxnLst/>
              <a:rect l="l" t="t" r="r" b="b"/>
              <a:pathLst>
                <a:path w="792251" h="3479800">
                  <a:moveTo>
                    <a:pt x="0" y="0"/>
                  </a:moveTo>
                  <a:lnTo>
                    <a:pt x="792251" y="0"/>
                  </a:lnTo>
                  <a:lnTo>
                    <a:pt x="79225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908211" cy="10287000"/>
            <a:chOff x="0" y="0"/>
            <a:chExt cx="645493" cy="3479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5493" cy="3479800"/>
            </a:xfrm>
            <a:custGeom>
              <a:avLst/>
              <a:gdLst/>
              <a:ahLst/>
              <a:cxnLst/>
              <a:rect l="l" t="t" r="r" b="b"/>
              <a:pathLst>
                <a:path w="645493" h="3479800">
                  <a:moveTo>
                    <a:pt x="0" y="0"/>
                  </a:moveTo>
                  <a:lnTo>
                    <a:pt x="645493" y="0"/>
                  </a:lnTo>
                  <a:lnTo>
                    <a:pt x="64549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626262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3601419" y="-897282"/>
            <a:ext cx="5009471" cy="4911964"/>
            <a:chOff x="0" y="0"/>
            <a:chExt cx="6679295" cy="654928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3270911"/>
              <a:ext cx="5741791" cy="327837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937504" y="0"/>
              <a:ext cx="5741791" cy="3278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721083"/>
            <a:ext cx="6222481" cy="7618847"/>
            <a:chOff x="0" y="-284984"/>
            <a:chExt cx="8296641" cy="10158462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7376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2774" marR="0" lvl="1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700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Гибкий маппинг полей</a:t>
              </a:r>
            </a:p>
            <a:p>
              <a:pPr marL="269874" marR="0" lvl="1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sz="2700" b="0" i="0" u="none" strike="noStrike" kern="1200" cap="none" spc="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12774" marR="0" lvl="1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700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Возможность присвоения константных значений интегрируемым колонкам</a:t>
              </a:r>
            </a:p>
            <a:p>
              <a:pPr marL="269874" lvl="1">
                <a:lnSpc>
                  <a:spcPct val="150000"/>
                </a:lnSpc>
                <a:defRPr/>
              </a:pPr>
              <a:endParaRPr kumimoji="0" lang="ru-RU" sz="2700" b="0" i="0" u="none" strike="noStrike" kern="1200" cap="none" spc="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12774" marR="0" lvl="1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700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Включение и исключение из процесса интеграции любых интегрируемых полей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4984"/>
              <a:ext cx="8296641" cy="1831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999" spc="-7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Настройка соответствия колонок</a:t>
              </a:r>
              <a:endParaRPr kumimoji="0" lang="en-US" sz="3999" b="0" i="0" u="none" strike="noStrike" kern="1200" cap="none" spc="-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2BC3CD-66A4-425E-9129-C0C19FDB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331" y="952500"/>
            <a:ext cx="10155463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3252" y="470534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05943" y="773181"/>
            <a:ext cx="6397704" cy="2419250"/>
            <a:chOff x="-233631" y="-215520"/>
            <a:chExt cx="8530272" cy="3225666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defTabSz="1371600">
                <a:buFont typeface="Arial" panose="020B0604020202020204" pitchFamily="34" charset="0"/>
                <a:buChar char="•"/>
              </a:pPr>
              <a:endParaRPr lang="ru-RU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33631" y="-215520"/>
              <a:ext cx="8296641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Настройка правил интеграции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3036F4-A77A-42E9-9454-B872D84CAB7F}"/>
              </a:ext>
            </a:extLst>
          </p:cNvPr>
          <p:cNvSpPr txBox="1"/>
          <p:nvPr/>
        </p:nvSpPr>
        <p:spPr>
          <a:xfrm>
            <a:off x="681167" y="2988864"/>
            <a:ext cx="5872034" cy="485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Комбинирование условий и следствий правила позволяет за один цикл интеграции передавать данные и трансформировать их определенным заданным образом.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385A98-ADBD-040D-ABC2-C6B1FA3E3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16" y="876300"/>
            <a:ext cx="10180952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5" y="1100065"/>
            <a:ext cx="6222482" cy="6982011"/>
            <a:chOff x="-2" y="220325"/>
            <a:chExt cx="8296643" cy="9309350"/>
          </a:xfrm>
        </p:grpSpPr>
        <p:sp>
          <p:nvSpPr>
            <p:cNvPr id="7" name="TextBox 7"/>
            <p:cNvSpPr txBox="1"/>
            <p:nvPr/>
          </p:nvSpPr>
          <p:spPr>
            <a:xfrm>
              <a:off x="-1" y="3066366"/>
              <a:ext cx="8296642" cy="6463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defTabSz="1371600">
                <a:lnSpc>
                  <a:spcPct val="150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ru-RU" sz="30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При интеграции нет ограничений функционала фильтрации. </a:t>
              </a:r>
              <a:endParaRPr lang="en-US" sz="3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0" lvl="1" defTabSz="1371600">
                <a:lnSpc>
                  <a:spcPct val="150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ru-RU" sz="30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Для любого направления интеграции можно установить аналогичные типы условий фильтрации.</a:t>
              </a:r>
            </a:p>
            <a:p>
              <a:pPr marL="0" lvl="1" defTabSz="1371600">
                <a:spcBef>
                  <a:spcPts val="0"/>
                </a:spcBef>
                <a:spcAft>
                  <a:spcPts val="900"/>
                </a:spcAft>
              </a:pPr>
              <a:endParaRPr lang="ru-RU" sz="3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" y="220325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Настройка фильтров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87B35CE0-EFEB-4A03-B827-8C33A5B61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25" y="952500"/>
            <a:ext cx="10140307" cy="59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38753" y="790222"/>
            <a:ext cx="6478341" cy="8338225"/>
            <a:chOff x="-323217" y="-192799"/>
            <a:chExt cx="8637788" cy="11117630"/>
          </a:xfrm>
        </p:grpSpPr>
        <p:sp>
          <p:nvSpPr>
            <p:cNvPr id="7" name="TextBox 7"/>
            <p:cNvSpPr txBox="1"/>
            <p:nvPr/>
          </p:nvSpPr>
          <p:spPr>
            <a:xfrm>
              <a:off x="80986" y="2563571"/>
              <a:ext cx="7138793" cy="8361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defTabSz="1371600">
                <a:lnSpc>
                  <a:spcPct val="150000"/>
                </a:lnSpc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Настройка соответствия интегрируемых колонок табличных частей на отдельной странице. Возможность интеграции регистров, например: «остатки на складе», «контактная информация», «курсы валют». Добавление в настройки вызов функции регистра – срез первых, срез последних.</a:t>
              </a: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23217" y="-192799"/>
              <a:ext cx="8637788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1600"/>
              <a:r>
                <a:rPr lang="ru-RU" sz="35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Возможность интеграции табличных частей и регистров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32A556-BB98-CEB2-37E0-A0403B95E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4" y="2095500"/>
            <a:ext cx="9752381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5322" y="404596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6060" y="1100065"/>
            <a:ext cx="6537587" cy="5670268"/>
            <a:chOff x="-420141" y="220325"/>
            <a:chExt cx="8716782" cy="7560354"/>
          </a:xfrm>
        </p:grpSpPr>
        <p:sp>
          <p:nvSpPr>
            <p:cNvPr id="7" name="TextBox 7"/>
            <p:cNvSpPr txBox="1"/>
            <p:nvPr/>
          </p:nvSpPr>
          <p:spPr>
            <a:xfrm>
              <a:off x="1" y="2497184"/>
              <a:ext cx="8134178" cy="5283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defTabSz="1371600">
                <a:lnSpc>
                  <a:spcPct val="150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ru-RU" sz="3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Возможность запуска бизнес-процесса по окончании интеграции для обработки данных, полученных из другой системы.</a:t>
              </a:r>
            </a:p>
            <a:p>
              <a:pPr marL="0" lvl="1" defTabSz="1371600">
                <a:spcBef>
                  <a:spcPts val="0"/>
                </a:spcBef>
                <a:spcAft>
                  <a:spcPts val="900"/>
                </a:spcAft>
              </a:pP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420141" y="220325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Постобработка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220CA3-B544-EC09-C5A8-4B4AD20CB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8" y="876300"/>
            <a:ext cx="10076190" cy="6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0E6D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792289"/>
            <a:ext cx="6222481" cy="5978044"/>
            <a:chOff x="0" y="-190043"/>
            <a:chExt cx="8296641" cy="7970725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528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defTabSz="1371600">
                <a:lnSpc>
                  <a:spcPct val="150000"/>
                </a:lnSpc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30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Быстрый перенос настроек с тестовой среды на рабочую, а также перенос настроек между базами данных, с которыми производится интеграция.</a:t>
              </a: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043"/>
              <a:ext cx="829664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Импорт/экспорт </a:t>
              </a:r>
            </a:p>
            <a:p>
              <a:pPr algn="ctr" defTabSz="1371600"/>
              <a:r>
                <a:rPr lang="ru-RU" sz="4000" dirty="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настроек интеграции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FBEF2A-B65C-0021-CAC2-B6D9F6E7B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39" y="876300"/>
            <a:ext cx="10033091" cy="60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E702CE72DDB743B8B545B32BD28734" ma:contentTypeVersion="14" ma:contentTypeDescription="Создание документа." ma:contentTypeScope="" ma:versionID="9f5548fe0640fb3493d392647bca705e">
  <xsd:schema xmlns:xsd="http://www.w3.org/2001/XMLSchema" xmlns:xs="http://www.w3.org/2001/XMLSchema" xmlns:p="http://schemas.microsoft.com/office/2006/metadata/properties" xmlns:ns2="223bf96f-2031-4f82-afe5-f298400e2560" xmlns:ns3="08a249cc-8d3f-4a22-b35c-a6e7de4d073f" targetNamespace="http://schemas.microsoft.com/office/2006/metadata/properties" ma:root="true" ma:fieldsID="48c687bbaf01f223f4ac626366da4c05" ns2:_="" ns3:_="">
    <xsd:import namespace="223bf96f-2031-4f82-afe5-f298400e2560"/>
    <xsd:import namespace="08a249cc-8d3f-4a22-b35c-a6e7de4d07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bf96f-2031-4f82-afe5-f298400e2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43c7710c-aae1-4115-a4c7-010dc0092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249cc-8d3f-4a22-b35c-a6e7de4d07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9aedb2e-6dc9-4cba-953b-4f592fc303a0}" ma:internalName="TaxCatchAll" ma:showField="CatchAllData" ma:web="08a249cc-8d3f-4a22-b35c-a6e7de4d07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a249cc-8d3f-4a22-b35c-a6e7de4d073f" xsi:nil="true"/>
    <lcf76f155ced4ddcb4097134ff3c332f xmlns="223bf96f-2031-4f82-afe5-f298400e256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6C577-FAAB-46F4-B998-CE9B05E57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bf96f-2031-4f82-afe5-f298400e2560"/>
    <ds:schemaRef ds:uri="08a249cc-8d3f-4a22-b35c-a6e7de4d0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9ED53-0DCC-4EE3-BE49-D9236DFB628B}">
  <ds:schemaRefs>
    <ds:schemaRef ds:uri="http://purl.org/dc/dcmitype/"/>
    <ds:schemaRef ds:uri="fe0b9c4c-5899-417f-af9a-a155678ef8e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cc8ac8b-630d-45d2-b6dd-1668018bbb52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08a249cc-8d3f-4a22-b35c-a6e7de4d073f"/>
    <ds:schemaRef ds:uri="223bf96f-2031-4f82-afe5-f298400e2560"/>
  </ds:schemaRefs>
</ds:datastoreItem>
</file>

<file path=customXml/itemProps3.xml><?xml version="1.0" encoding="utf-8"?>
<ds:datastoreItem xmlns:ds="http://schemas.openxmlformats.org/officeDocument/2006/customXml" ds:itemID="{4C0BF2C4-624F-49D7-8EE6-16AA3C08FE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616</Words>
  <Application>Microsoft Office PowerPoint</Application>
  <PresentationFormat>Custom</PresentationFormat>
  <Paragraphs>130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презентация Loyalty Creatio_основная для редактирования</dc:title>
  <cp:lastModifiedBy>Egorova Olga</cp:lastModifiedBy>
  <cp:revision>54</cp:revision>
  <dcterms:created xsi:type="dcterms:W3CDTF">2006-08-16T00:00:00Z</dcterms:created>
  <dcterms:modified xsi:type="dcterms:W3CDTF">2023-03-28T12:48:13Z</dcterms:modified>
  <dc:identifier>DAEnizdOAC4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0x01010016E702CE72DDB743B8B545B32BD28734</vt:lpwstr>
  </property>
  <property fmtid="{D5CDD505-2E9C-101B-9397-08002B2CF9AE}" pid="3" name="MediaServiceImageTags">
    <vt:lpwstr/>
  </property>
</Properties>
</file>